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648" r:id="rId2"/>
  </p:sldMasterIdLst>
  <p:sldIdLst>
    <p:sldId id="270" r:id="rId3"/>
    <p:sldId id="269" r:id="rId4"/>
    <p:sldId id="268" r:id="rId5"/>
    <p:sldId id="267" r:id="rId6"/>
    <p:sldId id="266" r:id="rId7"/>
    <p:sldId id="265" r:id="rId8"/>
    <p:sldId id="271" r:id="rId9"/>
    <p:sldId id="263" r:id="rId10"/>
    <p:sldId id="273" r:id="rId11"/>
    <p:sldId id="272" r:id="rId12"/>
    <p:sldId id="260" r:id="rId13"/>
    <p:sldId id="259" r:id="rId14"/>
    <p:sldId id="258" r:id="rId15"/>
    <p:sldId id="257" r:id="rId1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bXJ0fzbSmVjXykZlXy/4uw==" hashData="NBg/GnfYimz+XbXhzDnDjy2V08Kq46Pe4PxubaDCuZDbRjgvj7oAnpxHXisKfgAVPb4wE/+aOer28C4d9u8uz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305576-EFF9-4750-8982-64CE3342EE53}" v="213" dt="2020-04-13T23:39:20.852"/>
    <p1510:client id="{852A0447-0DBF-4F09-8250-3D8ECA8694DC}" v="12" dt="2020-04-14T17:26:19.2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4/14/2020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4/14/2020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4/14/2020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4/14/2020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4/14/2020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14/04/2020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pDVFyOdeZow?feature=oembed" TargetMode="External"/><Relationship Id="rId6" Type="http://schemas.openxmlformats.org/officeDocument/2006/relationships/image" Target="../media/image8.jpeg"/><Relationship Id="rId5" Type="http://schemas.openxmlformats.org/officeDocument/2006/relationships/hyperlink" Target="https://www.youtube.com/watch?v=pDVFyOdeZow" TargetMode="Externa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yGKXyzUuvkU?feature=oembed" TargetMode="External"/><Relationship Id="rId6" Type="http://schemas.openxmlformats.org/officeDocument/2006/relationships/hyperlink" Target="https://www.youtube.com/watch?v=yGKXyzUuvkU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XR8AGlXtR7E?feature=oembed" TargetMode="External"/><Relationship Id="rId4" Type="http://schemas.openxmlformats.org/officeDocument/2006/relationships/hyperlink" Target="https://www.youtube.com/watch?v=XR8AGlXtR7E&amp;feature=youtu.be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video" Target="https://www.youtube.com/embed/4uLRf5tAQ1s?feature=oembed" TargetMode="External"/><Relationship Id="rId7" Type="http://schemas.openxmlformats.org/officeDocument/2006/relationships/image" Target="../media/image12.jpeg"/><Relationship Id="rId12" Type="http://schemas.openxmlformats.org/officeDocument/2006/relationships/hyperlink" Target="https://www.youtube.com/watch?v=4uLRf5tAQ1s" TargetMode="External"/><Relationship Id="rId2" Type="http://schemas.openxmlformats.org/officeDocument/2006/relationships/video" Target="https://www.youtube.com/embed/LuPmcYjb32o?feature=oembed" TargetMode="External"/><Relationship Id="rId1" Type="http://schemas.openxmlformats.org/officeDocument/2006/relationships/video" Target="https://www.youtube.com/embed/zsUqqWxLZP8?feature=oembed" TargetMode="External"/><Relationship Id="rId6" Type="http://schemas.openxmlformats.org/officeDocument/2006/relationships/image" Target="../media/image11.jpeg"/><Relationship Id="rId11" Type="http://schemas.openxmlformats.org/officeDocument/2006/relationships/hyperlink" Target="https://www.youtube.com/watch?v=zsUqqWxLZP8" TargetMode="External"/><Relationship Id="rId5" Type="http://schemas.openxmlformats.org/officeDocument/2006/relationships/image" Target="../media/image2.jpeg"/><Relationship Id="rId10" Type="http://schemas.openxmlformats.org/officeDocument/2006/relationships/hyperlink" Target="https://www.youtube.com/watch?v=LuPmcYjb32o" TargetMode="Externa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YgKZGK3Nikw?feature=oembed" TargetMode="External"/><Relationship Id="rId6" Type="http://schemas.openxmlformats.org/officeDocument/2006/relationships/hyperlink" Target="https://youtu.be/YgKZGK3Nikw" TargetMode="External"/><Relationship Id="rId5" Type="http://schemas.openxmlformats.org/officeDocument/2006/relationships/image" Target="../media/image14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HshmLAdlZ1E?feature=oembed" TargetMode="External"/><Relationship Id="rId6" Type="http://schemas.openxmlformats.org/officeDocument/2006/relationships/image" Target="../media/image15.jpeg"/><Relationship Id="rId5" Type="http://schemas.openxmlformats.org/officeDocument/2006/relationships/hyperlink" Target="https://youtu.be/HshmLAdlZ1E" TargetMode="Externa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959072" y="390182"/>
            <a:ext cx="5683314" cy="3284924"/>
          </a:xfrm>
        </p:spPr>
        <p:txBody>
          <a:bodyPr>
            <a:normAutofit/>
          </a:bodyPr>
          <a:lstStyle/>
          <a:p>
            <a:r>
              <a:rPr lang="en-US"/>
              <a:t>JUDOLIN EN CASA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065715" y="3674838"/>
            <a:ext cx="5681180" cy="621792"/>
          </a:xfrm>
        </p:spPr>
        <p:txBody>
          <a:bodyPr>
            <a:normAutofit/>
          </a:bodyPr>
          <a:lstStyle/>
          <a:p>
            <a:r>
              <a:rPr lang="en-US"/>
              <a:t>#YOMEQUEDOENCASA</a:t>
            </a:r>
          </a:p>
        </p:txBody>
      </p:sp>
      <p:pic>
        <p:nvPicPr>
          <p:cNvPr id="4" name="Imagen 4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6546AAF9-FA41-426A-983E-4F90D8F3D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3" r="-2" b="-2"/>
          <a:stretch/>
        </p:blipFill>
        <p:spPr>
          <a:xfrm rot="21420000">
            <a:off x="1169410" y="892114"/>
            <a:ext cx="3770636" cy="3669990"/>
          </a:xfrm>
          <a:custGeom>
            <a:avLst/>
            <a:gdLst/>
            <a:ahLst/>
            <a:cxnLst/>
            <a:rect l="l" t="t" r="r" b="b"/>
            <a:pathLst>
              <a:path w="4633277" h="4410442">
                <a:moveTo>
                  <a:pt x="4633277" y="0"/>
                </a:moveTo>
                <a:lnTo>
                  <a:pt x="4633277" y="4410442"/>
                </a:lnTo>
                <a:lnTo>
                  <a:pt x="0" y="4410442"/>
                </a:lnTo>
                <a:lnTo>
                  <a:pt x="231142" y="0"/>
                </a:lnTo>
                <a:close/>
              </a:path>
            </a:pathLst>
          </a:custGeom>
        </p:spPr>
      </p:pic>
      <p:sp>
        <p:nvSpPr>
          <p:cNvPr id="9" name="Freeform 25">
            <a:extLst>
              <a:ext uri="{FF2B5EF4-FFF2-40B4-BE49-F238E27FC236}">
                <a16:creationId xmlns:a16="http://schemas.microsoft.com/office/drawing/2014/main" id="{07280DB5-560C-4CF6-A5D0-61550AAA6E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00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>
            <a:extLst>
              <a:ext uri="{FF2B5EF4-FFF2-40B4-BE49-F238E27FC236}">
                <a16:creationId xmlns:a16="http://schemas.microsoft.com/office/drawing/2014/main" id="{598400EE-BA01-49DD-AC95-EAED0405A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91" t="15317" b="92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0">
            <a:extLst>
              <a:ext uri="{FF2B5EF4-FFF2-40B4-BE49-F238E27FC236}">
                <a16:creationId xmlns:a16="http://schemas.microsoft.com/office/drawing/2014/main" id="{1195E126-5CB4-434D-8B36-832C6512C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4300962" y="605592"/>
            <a:ext cx="8044106" cy="5638800"/>
          </a:xfrm>
          <a:custGeom>
            <a:avLst/>
            <a:gdLst/>
            <a:ahLst/>
            <a:cxnLst/>
            <a:rect l="l" t="t" r="r" b="b"/>
            <a:pathLst>
              <a:path w="8044106" h="5638800">
                <a:moveTo>
                  <a:pt x="8044106" y="0"/>
                </a:moveTo>
                <a:lnTo>
                  <a:pt x="7748589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64B5CEE-A97F-4EEB-A5B8-85AE8820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677415" y="1226752"/>
            <a:ext cx="6851126" cy="1151965"/>
          </a:xfrm>
        </p:spPr>
        <p:txBody>
          <a:bodyPr>
            <a:normAutofit/>
          </a:bodyPr>
          <a:lstStyle/>
          <a:p>
            <a:r>
              <a:rPr lang="es-ES">
                <a:solidFill>
                  <a:schemeClr val="bg1"/>
                </a:solidFill>
              </a:rPr>
              <a:t>CONSEJOS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2BF995-AA83-4165-98A2-C9D922EC9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rot="21420000">
            <a:off x="4779386" y="2453949"/>
            <a:ext cx="6867212" cy="2944652"/>
          </a:xfrm>
        </p:spPr>
        <p:txBody>
          <a:bodyPr>
            <a:normAutofit/>
          </a:bodyPr>
          <a:lstStyle/>
          <a:p>
            <a:r>
              <a:rPr lang="es-ES" sz="1800">
                <a:solidFill>
                  <a:schemeClr val="bg1"/>
                </a:solidFill>
              </a:rPr>
              <a:t>OS ANIMAMOS A QUE SE PONGAIS EL TRAJE DE JUDO PARA LA REALIZACIÓN DE LA ACTIVIDAD.</a:t>
            </a:r>
          </a:p>
          <a:p>
            <a:r>
              <a:rPr lang="es-ES" sz="1800">
                <a:solidFill>
                  <a:schemeClr val="bg1"/>
                </a:solidFill>
              </a:rPr>
              <a:t>SEGURO QUE HAY ALGÚN FAMILIAR QUE LE APETECE GRABAR , GENIAL! ASI PODRÁS COMPARTIRLO EN TUS REDES SOCIALES Y ETIQUETAR A JUDOLIN (FACEBOOK, TWITTER, INSTAGRAM...)</a:t>
            </a:r>
          </a:p>
          <a:p>
            <a:r>
              <a:rPr lang="es-ES" sz="1800">
                <a:solidFill>
                  <a:schemeClr val="bg1"/>
                </a:solidFill>
              </a:rPr>
              <a:t>USA LOS HASHTAG #</a:t>
            </a:r>
            <a:r>
              <a:rPr lang="es-ES" sz="1800" err="1">
                <a:solidFill>
                  <a:schemeClr val="bg1"/>
                </a:solidFill>
              </a:rPr>
              <a:t>jUDOLIN</a:t>
            </a:r>
            <a:r>
              <a:rPr lang="es-ES" sz="1800">
                <a:solidFill>
                  <a:schemeClr val="bg1"/>
                </a:solidFill>
              </a:rPr>
              <a:t> #YOMEQUEDOENCASA</a:t>
            </a:r>
          </a:p>
          <a:p>
            <a:r>
              <a:rPr lang="es-ES" sz="1600">
                <a:solidFill>
                  <a:schemeClr val="bg1"/>
                </a:solidFill>
              </a:rPr>
              <a:t>@</a:t>
            </a:r>
            <a:r>
              <a:rPr lang="es-ES" sz="1600" err="1">
                <a:solidFill>
                  <a:schemeClr val="bg1"/>
                </a:solidFill>
              </a:rPr>
              <a:t>judolin</a:t>
            </a:r>
            <a:r>
              <a:rPr lang="es-ES" sz="1600">
                <a:solidFill>
                  <a:schemeClr val="bg1"/>
                </a:solidFill>
              </a:rPr>
              <a:t>  (Twitter) , @</a:t>
            </a:r>
            <a:r>
              <a:rPr lang="es-ES" sz="1600" err="1">
                <a:solidFill>
                  <a:schemeClr val="bg1"/>
                </a:solidFill>
              </a:rPr>
              <a:t>cdjudolin</a:t>
            </a:r>
            <a:r>
              <a:rPr lang="es-ES" sz="1600">
                <a:solidFill>
                  <a:schemeClr val="bg1"/>
                </a:solidFill>
              </a:rPr>
              <a:t> (</a:t>
            </a:r>
            <a:r>
              <a:rPr lang="es-ES" sz="1600" err="1">
                <a:solidFill>
                  <a:schemeClr val="bg1"/>
                </a:solidFill>
              </a:rPr>
              <a:t>instagram</a:t>
            </a:r>
            <a:r>
              <a:rPr lang="es-ES" sz="1600">
                <a:solidFill>
                  <a:schemeClr val="bg1"/>
                </a:solidFill>
              </a:rPr>
              <a:t>) y cd </a:t>
            </a:r>
            <a:r>
              <a:rPr lang="es-ES" sz="1600" err="1">
                <a:solidFill>
                  <a:schemeClr val="bg1"/>
                </a:solidFill>
              </a:rPr>
              <a:t>judolin</a:t>
            </a:r>
            <a:r>
              <a:rPr lang="es-ES" sz="1600">
                <a:solidFill>
                  <a:schemeClr val="bg1"/>
                </a:solidFill>
              </a:rPr>
              <a:t> (</a:t>
            </a:r>
            <a:r>
              <a:rPr lang="es-ES" sz="1600" err="1">
                <a:solidFill>
                  <a:schemeClr val="bg1"/>
                </a:solidFill>
              </a:rPr>
              <a:t>facebook</a:t>
            </a:r>
            <a:r>
              <a:rPr lang="es-ES" sz="160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98175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6">
            <a:extLst>
              <a:ext uri="{FF2B5EF4-FFF2-40B4-BE49-F238E27FC236}">
                <a16:creationId xmlns:a16="http://schemas.microsoft.com/office/drawing/2014/main" id="{90A9C49B-76D8-4E9B-B430-D1ADF40F1C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5" name="Rectangle 18">
            <a:extLst>
              <a:ext uri="{FF2B5EF4-FFF2-40B4-BE49-F238E27FC236}">
                <a16:creationId xmlns:a16="http://schemas.microsoft.com/office/drawing/2014/main" id="{F88A5712-2FE0-4DD4-BDC6-099EA378A0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448E5503-E0F8-4B94-81A3-B1FA57623E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CE54F896-85E7-4403-9E37-1B004731F8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es-ES" sz="4800">
                <a:solidFill>
                  <a:srgbClr val="FFFFFF"/>
                </a:solidFill>
              </a:rPr>
              <a:t>NORMAS DE SEGURIDAD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C86DC06-A2EF-4251-AFDD-481A9D9DBD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886" y="685800"/>
            <a:ext cx="5968621" cy="468878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ES" sz="1600">
                <a:ea typeface="+mn-lt"/>
                <a:cs typeface="+mn-lt"/>
              </a:rPr>
              <a:t>Recuerda que no debes lesionarte durante la sesión de JUDO A DISTANCIA. Para ello te recomendamos una serie de normas:   </a:t>
            </a:r>
            <a:endParaRPr lang="es-ES" sz="1600"/>
          </a:p>
          <a:p>
            <a:pPr marL="0" indent="0">
              <a:lnSpc>
                <a:spcPct val="110000"/>
              </a:lnSpc>
              <a:buNone/>
            </a:pPr>
            <a:endParaRPr lang="es-ES" sz="160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Durante la sesión estarás acompañado por un adulto (Papá o Mamá), ellos te indicarán el contenido de cada sesión. Serán tú </a:t>
            </a:r>
            <a:r>
              <a:rPr lang="es-ES" sz="1600" err="1">
                <a:ea typeface="+mn-lt"/>
                <a:cs typeface="+mn-lt"/>
              </a:rPr>
              <a:t>Uke</a:t>
            </a:r>
            <a:r>
              <a:rPr lang="es-ES" sz="1600">
                <a:ea typeface="+mn-lt"/>
                <a:cs typeface="+mn-lt"/>
              </a:rPr>
              <a:t>, ya sabes, el compañero que te ayuda a aprender.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Presta atención a sus indicaciones y realiza las tareas propuestas de forma correcta y concentrado. 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Despeja la zona donde vayas a realizar la sesión. No debe haber obstáculos u objetos con los te puedas golpear o caer: mesas, sillas, juguetes, etc.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Asegúrate que la superficie donde realizas la sesión no resbala.</a:t>
            </a:r>
            <a:endParaRPr lang="es-ES" sz="1600"/>
          </a:p>
          <a:p>
            <a:pPr>
              <a:lnSpc>
                <a:spcPct val="110000"/>
              </a:lnSpc>
            </a:pPr>
            <a:endParaRPr lang="es-ES" sz="1600"/>
          </a:p>
        </p:txBody>
      </p:sp>
    </p:spTree>
    <p:extLst>
      <p:ext uri="{BB962C8B-B14F-4D97-AF65-F5344CB8AC3E}">
        <p14:creationId xmlns:p14="http://schemas.microsoft.com/office/powerpoint/2010/main" val="1291276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EE2843-1DB3-4AA0-B25C-EF2E0AB597D8}"/>
              </a:ext>
            </a:extLst>
          </p:cNvPr>
          <p:cNvSpPr txBox="1"/>
          <p:nvPr/>
        </p:nvSpPr>
        <p:spPr>
          <a:xfrm>
            <a:off x="698739" y="698740"/>
            <a:ext cx="523048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 dirty="0"/>
              <a:t>SESIÓN 8  </a:t>
            </a:r>
            <a:r>
              <a:rPr lang="es-ES" sz="3600" dirty="0">
                <a:solidFill>
                  <a:schemeClr val="accent1"/>
                </a:solidFill>
              </a:rPr>
              <a:t>nivel 2</a:t>
            </a:r>
            <a:endParaRPr lang="es-ES" dirty="0">
              <a:solidFill>
                <a:schemeClr val="accent1"/>
              </a:solidFill>
            </a:endParaRPr>
          </a:p>
        </p:txBody>
      </p:sp>
      <p:pic>
        <p:nvPicPr>
          <p:cNvPr id="9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37F02F0-35BA-46DC-B5BF-C7644B722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0" name="CuadroTexto 1">
            <a:extLst>
              <a:ext uri="{FF2B5EF4-FFF2-40B4-BE49-F238E27FC236}">
                <a16:creationId xmlns:a16="http://schemas.microsoft.com/office/drawing/2014/main" id="{A05C3077-A8DD-49DA-BBCD-6812F87C9162}"/>
              </a:ext>
            </a:extLst>
          </p:cNvPr>
          <p:cNvSpPr txBox="1"/>
          <p:nvPr/>
        </p:nvSpPr>
        <p:spPr>
          <a:xfrm>
            <a:off x="5558288" y="1633269"/>
            <a:ext cx="6021235" cy="406265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b="1">
                <a:solidFill>
                  <a:schemeClr val="accent1"/>
                </a:solidFill>
              </a:rPr>
              <a:t>OBJETIVO: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r>
              <a:rPr lang="es-ES">
                <a:ea typeface="+mn-lt"/>
                <a:cs typeface="+mn-lt"/>
              </a:rPr>
              <a:t>.- Mantener la forma física</a:t>
            </a:r>
            <a:endParaRPr lang="es-ES"/>
          </a:p>
          <a:p>
            <a:r>
              <a:rPr lang="es-ES">
                <a:ea typeface="+mn-lt"/>
                <a:cs typeface="+mn-lt"/>
              </a:rPr>
              <a:t>.- Recordar, automatizar y perfeccionar los gestos   técnicos</a:t>
            </a:r>
            <a:endParaRPr lang="es-ES"/>
          </a:p>
          <a:p>
            <a:r>
              <a:rPr lang="es-ES">
                <a:ea typeface="+mn-lt"/>
                <a:cs typeface="+mn-lt"/>
              </a:rPr>
              <a:t>.- Conocer  tu deporte, El Judo</a:t>
            </a:r>
            <a:endParaRPr lang="es-ES"/>
          </a:p>
          <a:p>
            <a:r>
              <a:rPr lang="es-ES">
                <a:ea typeface="+mn-lt"/>
                <a:cs typeface="+mn-lt"/>
              </a:rPr>
              <a:t> .- Hacer más llevaderos estos días complicados (liberar estrés)</a:t>
            </a:r>
            <a:endParaRPr lang="es-ES"/>
          </a:p>
          <a:p>
            <a:r>
              <a:rPr lang="es-ES">
                <a:ea typeface="+mn-lt"/>
                <a:cs typeface="+mn-lt"/>
              </a:rPr>
              <a:t>.- Recuerda:  NO estás en el gimnasio con tus compañeros de judo. Realiza las tareas con sentido común y sin exponerte a lesiones.</a:t>
            </a:r>
            <a:endParaRPr lang="es-ES"/>
          </a:p>
          <a:p>
            <a:endParaRPr lang="en-US"/>
          </a:p>
          <a:p>
            <a:r>
              <a:rPr lang="es-ES">
                <a:ea typeface="+mn-lt"/>
                <a:cs typeface="+mn-lt"/>
              </a:rPr>
              <a:t>¡VAMOS EQUIPO!</a:t>
            </a:r>
            <a:endParaRPr lang="es-ES"/>
          </a:p>
          <a:p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7B89FE0-AC1B-443A-8225-6A827E16BB4F}"/>
              </a:ext>
            </a:extLst>
          </p:cNvPr>
          <p:cNvSpPr txBox="1"/>
          <p:nvPr/>
        </p:nvSpPr>
        <p:spPr>
          <a:xfrm>
            <a:off x="1086928" y="1633268"/>
            <a:ext cx="374961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 sz="3200" dirty="0">
              <a:solidFill>
                <a:schemeClr val="accent1"/>
              </a:solidFill>
            </a:endParaRPr>
          </a:p>
        </p:txBody>
      </p:sp>
      <p:pic>
        <p:nvPicPr>
          <p:cNvPr id="4" name="Imagen 4" descr="Imagen que contiene persona, deporte, jugador, competencia de atletismo&#10;&#10;Descripción generada con confianza muy alta">
            <a:extLst>
              <a:ext uri="{FF2B5EF4-FFF2-40B4-BE49-F238E27FC236}">
                <a16:creationId xmlns:a16="http://schemas.microsoft.com/office/drawing/2014/main" id="{03C70318-814B-4782-9C2A-4F23D9593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740" y="2408320"/>
            <a:ext cx="4454105" cy="265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718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5785979" cy="28786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6C1F261-62B2-4C51-918A-EA419BEA9A90}"/>
              </a:ext>
            </a:extLst>
          </p:cNvPr>
          <p:cNvSpPr txBox="1"/>
          <p:nvPr/>
        </p:nvSpPr>
        <p:spPr>
          <a:xfrm>
            <a:off x="2783457" y="1935192"/>
            <a:ext cx="1923691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4400">
                <a:solidFill>
                  <a:schemeClr val="accent1"/>
                </a:solidFill>
              </a:rPr>
              <a:t>SALUDO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AD78F23-A6DA-404B-8A1B-51E5BCCD9104}"/>
              </a:ext>
            </a:extLst>
          </p:cNvPr>
          <p:cNvSpPr txBox="1"/>
          <p:nvPr/>
        </p:nvSpPr>
        <p:spPr>
          <a:xfrm>
            <a:off x="6334665" y="2654060"/>
            <a:ext cx="403716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>
                <a:ea typeface="+mn-lt"/>
                <a:cs typeface="+mn-lt"/>
              </a:rPr>
              <a:t>Saluda correctamente a tus </a:t>
            </a:r>
            <a:r>
              <a:rPr lang="es-ES" err="1">
                <a:ea typeface="+mn-lt"/>
                <a:cs typeface="+mn-lt"/>
              </a:rPr>
              <a:t>Ukes</a:t>
            </a:r>
            <a:r>
              <a:rPr lang="es-ES">
                <a:ea typeface="+mn-lt"/>
                <a:cs typeface="+mn-lt"/>
              </a:rPr>
              <a:t>. 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r>
              <a:rPr lang="es-ES">
                <a:ea typeface="+mn-lt"/>
                <a:cs typeface="+mn-lt"/>
              </a:rPr>
              <a:t>Si no saben enséñales. </a:t>
            </a:r>
            <a:endParaRPr lang="es-ES"/>
          </a:p>
          <a:p>
            <a:endParaRPr lang="es-ES">
              <a:ea typeface="+mn-lt"/>
              <a:cs typeface="+mn-lt"/>
            </a:endParaRPr>
          </a:p>
          <a:p>
            <a:r>
              <a:rPr lang="es-ES">
                <a:ea typeface="+mn-lt"/>
                <a:cs typeface="+mn-lt"/>
              </a:rPr>
              <a:t>Recuerda que hay dos saludos</a:t>
            </a:r>
            <a:endParaRPr lang="es-ES"/>
          </a:p>
        </p:txBody>
      </p:sp>
      <p:pic>
        <p:nvPicPr>
          <p:cNvPr id="5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038AE95E-66E6-4D39-8453-0F4BA3160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82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CALENTAMIENTO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2400" dirty="0">
                <a:solidFill>
                  <a:schemeClr val="tx1"/>
                </a:solidFill>
              </a:rPr>
              <a:t>( JOSE ANTONIO – CD JUDOLIN 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C198D41-127C-463E-AA55-015478B44A4D}"/>
              </a:ext>
            </a:extLst>
          </p:cNvPr>
          <p:cNvSpPr txBox="1"/>
          <p:nvPr/>
        </p:nvSpPr>
        <p:spPr>
          <a:xfrm>
            <a:off x="5213231" y="5400136"/>
            <a:ext cx="531674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  <a:hlinkClick r:id="rId5"/>
              </a:rPr>
              <a:t>https://www.youtube.com/watch?v=pDVFyOdeZow</a:t>
            </a:r>
            <a:endParaRPr lang="es-ES"/>
          </a:p>
        </p:txBody>
      </p:sp>
      <p:pic>
        <p:nvPicPr>
          <p:cNvPr id="4" name="Imagen 5">
            <a:hlinkClick r:id="" action="ppaction://media"/>
            <a:extLst>
              <a:ext uri="{FF2B5EF4-FFF2-40B4-BE49-F238E27FC236}">
                <a16:creationId xmlns:a16="http://schemas.microsoft.com/office/drawing/2014/main" id="{B792B8C1-CAB8-4727-ABF4-A89F0EF1DB4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4773283" y="1812446"/>
            <a:ext cx="5420264" cy="313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28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#1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2</a:t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200" dirty="0">
                <a:solidFill>
                  <a:schemeClr val="tx1"/>
                </a:solidFill>
              </a:rPr>
              <a:t>(</a:t>
            </a:r>
            <a:r>
              <a:rPr lang="es-ES" sz="3200" dirty="0" err="1">
                <a:solidFill>
                  <a:schemeClr val="tx1"/>
                </a:solidFill>
              </a:rPr>
              <a:t>jorge</a:t>
            </a:r>
            <a:r>
              <a:rPr lang="es-ES" sz="3200" dirty="0">
                <a:solidFill>
                  <a:schemeClr val="tx1"/>
                </a:solidFill>
              </a:rPr>
              <a:t> lozano – profe cd </a:t>
            </a:r>
            <a:r>
              <a:rPr lang="es-ES" sz="3200" dirty="0" err="1">
                <a:solidFill>
                  <a:schemeClr val="tx1"/>
                </a:solidFill>
              </a:rPr>
              <a:t>judolin</a:t>
            </a:r>
            <a:r>
              <a:rPr lang="es-ES" sz="32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20352E9-28A8-4FA0-AC08-978C20A6EA00}"/>
              </a:ext>
            </a:extLst>
          </p:cNvPr>
          <p:cNvSpPr txBox="1"/>
          <p:nvPr/>
        </p:nvSpPr>
        <p:spPr>
          <a:xfrm>
            <a:off x="4494363" y="626853"/>
            <a:ext cx="456912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800" dirty="0">
                <a:solidFill>
                  <a:schemeClr val="accent1"/>
                </a:solidFill>
              </a:rPr>
              <a:t>CIRUITO PREPARACIÓN FÍSICA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D17352E-0976-4EB5-950A-9F81FEE2873E}"/>
              </a:ext>
            </a:extLst>
          </p:cNvPr>
          <p:cNvSpPr txBox="1"/>
          <p:nvPr/>
        </p:nvSpPr>
        <p:spPr>
          <a:xfrm>
            <a:off x="4493464" y="1229804"/>
            <a:ext cx="6481313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600" dirty="0">
                <a:ea typeface="+mn-lt"/>
                <a:cs typeface="+mn-lt"/>
              </a:rPr>
              <a:t>Ya sabes lo importante que es para los </a:t>
            </a:r>
            <a:r>
              <a:rPr lang="es-ES" sz="1600" dirty="0" err="1">
                <a:ea typeface="+mn-lt"/>
                <a:cs typeface="+mn-lt"/>
              </a:rPr>
              <a:t>Judokas</a:t>
            </a:r>
            <a:r>
              <a:rPr lang="es-ES" sz="1600" dirty="0">
                <a:ea typeface="+mn-lt"/>
                <a:cs typeface="+mn-lt"/>
              </a:rPr>
              <a:t> tener una buena condición física. Por ello te recomendamos que realices el circuito que adjuntamos. Lo trabajaremos en algunas sesiones más. </a:t>
            </a:r>
            <a:endParaRPr lang="es-ES" sz="1600"/>
          </a:p>
          <a:p>
            <a:pPr algn="just"/>
            <a:r>
              <a:rPr lang="es-ES" sz="1600" dirty="0">
                <a:ea typeface="+mn-lt"/>
                <a:cs typeface="+mn-lt"/>
              </a:rPr>
              <a:t>  </a:t>
            </a:r>
            <a:endParaRPr lang="es-ES" sz="1600"/>
          </a:p>
          <a:p>
            <a:pPr algn="just"/>
            <a:r>
              <a:rPr lang="es-ES" sz="1600" dirty="0">
                <a:ea typeface="+mn-lt"/>
                <a:cs typeface="+mn-lt"/>
              </a:rPr>
              <a:t>Repetir 3 veces con 2-5 min  de descanso. </a:t>
            </a:r>
            <a:endParaRPr lang="es-ES" sz="1600"/>
          </a:p>
          <a:p>
            <a:pPr algn="just"/>
            <a:r>
              <a:rPr lang="es-ES" sz="1600" dirty="0">
                <a:ea typeface="+mn-lt"/>
                <a:cs typeface="+mn-lt"/>
              </a:rPr>
              <a:t>  </a:t>
            </a:r>
            <a:endParaRPr lang="es-ES" sz="1600"/>
          </a:p>
          <a:p>
            <a:r>
              <a:rPr lang="es-ES" sz="1600" dirty="0">
                <a:ea typeface="+mn-lt"/>
                <a:cs typeface="+mn-lt"/>
              </a:rPr>
              <a:t>Recuerda que debes hidratarte de vez en cuando. </a:t>
            </a:r>
            <a:endParaRPr lang="es-ES" sz="1600" dirty="0"/>
          </a:p>
        </p:txBody>
      </p:sp>
      <p:pic>
        <p:nvPicPr>
          <p:cNvPr id="5" name="Imagen 8">
            <a:hlinkClick r:id="" action="ppaction://media"/>
            <a:extLst>
              <a:ext uri="{FF2B5EF4-FFF2-40B4-BE49-F238E27FC236}">
                <a16:creationId xmlns:a16="http://schemas.microsoft.com/office/drawing/2014/main" id="{6243DEF7-3CC7-47BF-8E2F-23A8B2950BF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188679" y="3163917"/>
            <a:ext cx="4730150" cy="2859297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309B73A-A7C1-4B9D-8CAF-4E58AA7EBE6D}"/>
              </a:ext>
            </a:extLst>
          </p:cNvPr>
          <p:cNvSpPr txBox="1"/>
          <p:nvPr/>
        </p:nvSpPr>
        <p:spPr>
          <a:xfrm>
            <a:off x="4451230" y="3286665"/>
            <a:ext cx="2743200" cy="33547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 dirty="0">
                <a:solidFill>
                  <a:schemeClr val="accent1"/>
                </a:solidFill>
              </a:rPr>
              <a:t>MATERIAL</a:t>
            </a:r>
            <a:r>
              <a:rPr lang="es-ES" sz="1600" dirty="0"/>
              <a:t>: TOALLA Y CINTURÓN</a:t>
            </a:r>
          </a:p>
          <a:p>
            <a:endParaRPr lang="es-ES" dirty="0"/>
          </a:p>
          <a:p>
            <a:r>
              <a:rPr lang="es-ES" sz="1600" dirty="0">
                <a:solidFill>
                  <a:schemeClr val="accent1"/>
                </a:solidFill>
              </a:rPr>
              <a:t>EJERCICIOS</a:t>
            </a:r>
            <a:r>
              <a:rPr lang="es-ES" sz="1600" dirty="0"/>
              <a:t>:</a:t>
            </a:r>
          </a:p>
          <a:p>
            <a:endParaRPr lang="es-ES" sz="1600" dirty="0"/>
          </a:p>
          <a:p>
            <a:r>
              <a:rPr lang="es-ES" sz="1600" dirty="0">
                <a:ea typeface="+mn-lt"/>
                <a:cs typeface="+mn-lt"/>
              </a:rPr>
              <a:t>1. Escalador</a:t>
            </a:r>
            <a:endParaRPr lang="es-ES" sz="1600" dirty="0"/>
          </a:p>
          <a:p>
            <a:r>
              <a:rPr lang="es-ES" sz="1600" dirty="0">
                <a:ea typeface="+mn-lt"/>
                <a:cs typeface="+mn-lt"/>
              </a:rPr>
              <a:t>2. Puente</a:t>
            </a:r>
            <a:endParaRPr lang="es-ES" sz="1600" dirty="0"/>
          </a:p>
          <a:p>
            <a:r>
              <a:rPr lang="es-ES" sz="1600" dirty="0">
                <a:ea typeface="+mn-lt"/>
                <a:cs typeface="+mn-lt"/>
              </a:rPr>
              <a:t>3. </a:t>
            </a:r>
            <a:r>
              <a:rPr lang="es-ES" sz="1600" dirty="0" err="1">
                <a:ea typeface="+mn-lt"/>
                <a:cs typeface="+mn-lt"/>
              </a:rPr>
              <a:t>SKipping</a:t>
            </a:r>
            <a:endParaRPr lang="es-ES" sz="1600" dirty="0"/>
          </a:p>
          <a:p>
            <a:r>
              <a:rPr lang="es-ES" sz="1600" dirty="0">
                <a:ea typeface="+mn-lt"/>
                <a:cs typeface="+mn-lt"/>
              </a:rPr>
              <a:t>4. Flexiones</a:t>
            </a:r>
            <a:endParaRPr lang="es-ES" sz="1600" dirty="0"/>
          </a:p>
          <a:p>
            <a:r>
              <a:rPr lang="es-ES" sz="1600" dirty="0">
                <a:ea typeface="+mn-lt"/>
                <a:cs typeface="+mn-lt"/>
              </a:rPr>
              <a:t>5. Comba</a:t>
            </a:r>
            <a:endParaRPr lang="es-ES" sz="1600" dirty="0"/>
          </a:p>
          <a:p>
            <a:r>
              <a:rPr lang="es-ES" sz="1600" dirty="0">
                <a:ea typeface="+mn-lt"/>
                <a:cs typeface="+mn-lt"/>
              </a:rPr>
              <a:t>6. Burpees</a:t>
            </a:r>
            <a:endParaRPr lang="es-ES" sz="1600" dirty="0"/>
          </a:p>
          <a:p>
            <a:r>
              <a:rPr lang="es-ES" sz="1600" dirty="0">
                <a:ea typeface="+mn-lt"/>
                <a:cs typeface="+mn-lt"/>
              </a:rPr>
              <a:t>7. Plancha Isométrica</a:t>
            </a:r>
            <a:endParaRPr lang="es-ES" sz="1600" dirty="0"/>
          </a:p>
          <a:p>
            <a:r>
              <a:rPr lang="es-ES" sz="1600" dirty="0">
                <a:ea typeface="+mn-lt"/>
                <a:cs typeface="+mn-lt"/>
              </a:rPr>
              <a:t>8. Jumping </a:t>
            </a:r>
            <a:r>
              <a:rPr lang="es-ES" sz="1600" dirty="0" err="1">
                <a:ea typeface="+mn-lt"/>
                <a:cs typeface="+mn-lt"/>
              </a:rPr>
              <a:t>Jacks</a:t>
            </a:r>
            <a:endParaRPr lang="es-ES" sz="1600" dirty="0" err="1"/>
          </a:p>
          <a:p>
            <a:endParaRPr lang="es-E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0DD4C5F-1752-47E1-A5E9-2B1C47529E26}"/>
              </a:ext>
            </a:extLst>
          </p:cNvPr>
          <p:cNvSpPr txBox="1"/>
          <p:nvPr/>
        </p:nvSpPr>
        <p:spPr>
          <a:xfrm>
            <a:off x="7297049" y="6046218"/>
            <a:ext cx="436784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ea typeface="+mn-lt"/>
                <a:cs typeface="+mn-lt"/>
                <a:hlinkClick r:id="rId6"/>
              </a:rPr>
              <a:t>https://www.youtube.com/watch?v=yGKXyzUuvkU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3698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81625B-F5C8-45DB-8513-B4EA098C6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669" y="311989"/>
            <a:ext cx="10396882" cy="1151965"/>
          </a:xfrm>
        </p:spPr>
        <p:txBody>
          <a:bodyPr/>
          <a:lstStyle/>
          <a:p>
            <a:r>
              <a:rPr lang="es-ES" dirty="0"/>
              <a:t>CORRECCIÓN DE TÉCNICAS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6E7310-9D02-4DE5-86B9-95C5E7A01628}"/>
              </a:ext>
            </a:extLst>
          </p:cNvPr>
          <p:cNvSpPr txBox="1"/>
          <p:nvPr/>
        </p:nvSpPr>
        <p:spPr>
          <a:xfrm>
            <a:off x="1101306" y="1288212"/>
            <a:ext cx="934240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Os dejamos un video muy instructivo del Profe Hugo Burgos, Escuela de Judo Sergio </a:t>
            </a:r>
            <a:r>
              <a:rPr lang="es-ES" dirty="0" err="1"/>
              <a:t>Domenech</a:t>
            </a:r>
            <a:r>
              <a:rPr lang="es-ES" dirty="0"/>
              <a:t>.</a:t>
            </a:r>
          </a:p>
          <a:p>
            <a:r>
              <a:rPr lang="es-ES" dirty="0"/>
              <a:t>En él nos ayuda a corregir y mejorar como hacer </a:t>
            </a:r>
            <a:r>
              <a:rPr lang="es-ES" dirty="0" err="1"/>
              <a:t>uchikomis</a:t>
            </a:r>
            <a:r>
              <a:rPr lang="es-ES" dirty="0"/>
              <a:t> de diferentes técnicas. </a:t>
            </a:r>
          </a:p>
          <a:p>
            <a:r>
              <a:rPr lang="es-ES" dirty="0">
                <a:ea typeface="+mn-lt"/>
                <a:cs typeface="+mn-lt"/>
              </a:rPr>
              <a:t>2ª serie de movimientos: O uchi </a:t>
            </a:r>
            <a:r>
              <a:rPr lang="es-ES" dirty="0" err="1">
                <a:ea typeface="+mn-lt"/>
                <a:cs typeface="+mn-lt"/>
              </a:rPr>
              <a:t>gari</a:t>
            </a:r>
            <a:r>
              <a:rPr lang="es-ES" dirty="0">
                <a:ea typeface="+mn-lt"/>
                <a:cs typeface="+mn-lt"/>
              </a:rPr>
              <a:t>, </a:t>
            </a:r>
            <a:r>
              <a:rPr lang="es-ES" dirty="0" err="1">
                <a:ea typeface="+mn-lt"/>
                <a:cs typeface="+mn-lt"/>
              </a:rPr>
              <a:t>ko</a:t>
            </a:r>
            <a:r>
              <a:rPr lang="es-ES" dirty="0">
                <a:ea typeface="+mn-lt"/>
                <a:cs typeface="+mn-lt"/>
              </a:rPr>
              <a:t> uchi </a:t>
            </a:r>
            <a:r>
              <a:rPr lang="es-ES" dirty="0" err="1">
                <a:ea typeface="+mn-lt"/>
                <a:cs typeface="+mn-lt"/>
              </a:rPr>
              <a:t>gari</a:t>
            </a:r>
            <a:r>
              <a:rPr lang="es-ES" dirty="0">
                <a:ea typeface="+mn-lt"/>
                <a:cs typeface="+mn-lt"/>
              </a:rPr>
              <a:t>, </a:t>
            </a:r>
            <a:r>
              <a:rPr lang="es-ES" dirty="0" err="1">
                <a:ea typeface="+mn-lt"/>
                <a:cs typeface="+mn-lt"/>
              </a:rPr>
              <a:t>ippon</a:t>
            </a:r>
            <a:endParaRPr lang="es-ES" dirty="0" err="1"/>
          </a:p>
          <a:p>
            <a:r>
              <a:rPr lang="es-ES" dirty="0" err="1">
                <a:ea typeface="+mn-lt"/>
                <a:cs typeface="+mn-lt"/>
              </a:rPr>
              <a:t>seoi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nague</a:t>
            </a:r>
            <a:r>
              <a:rPr lang="es-ES" dirty="0">
                <a:ea typeface="+mn-lt"/>
                <a:cs typeface="+mn-lt"/>
              </a:rPr>
              <a:t>, </a:t>
            </a:r>
            <a:r>
              <a:rPr lang="es-ES" dirty="0" err="1">
                <a:ea typeface="+mn-lt"/>
                <a:cs typeface="+mn-lt"/>
              </a:rPr>
              <a:t>tai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otoshi</a:t>
            </a:r>
            <a:r>
              <a:rPr lang="es-ES" dirty="0">
                <a:ea typeface="+mn-lt"/>
                <a:cs typeface="+mn-lt"/>
              </a:rPr>
              <a:t> y Morote</a:t>
            </a:r>
            <a:endParaRPr lang="es-ES" dirty="0"/>
          </a:p>
        </p:txBody>
      </p:sp>
      <p:pic>
        <p:nvPicPr>
          <p:cNvPr id="3" name="Imagen 4">
            <a:hlinkClick r:id="" action="ppaction://media"/>
            <a:extLst>
              <a:ext uri="{FF2B5EF4-FFF2-40B4-BE49-F238E27FC236}">
                <a16:creationId xmlns:a16="http://schemas.microsoft.com/office/drawing/2014/main" id="{229EBA97-DDF2-4534-AA3D-246D43F600A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262114" y="2531314"/>
            <a:ext cx="5017698" cy="283054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A190129-9E3B-4461-B2D8-1DE775BBB77E}"/>
              </a:ext>
            </a:extLst>
          </p:cNvPr>
          <p:cNvSpPr txBox="1"/>
          <p:nvPr/>
        </p:nvSpPr>
        <p:spPr>
          <a:xfrm>
            <a:off x="1446363" y="3646098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4"/>
              </a:rPr>
              <a:t>https://www.youtube.com/watch?v=XR8AGlXtR7E&amp;feature=youtu.be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7619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09F3A-B5F3-42D4-90DE-0D565FEC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461" y="757687"/>
            <a:ext cx="10396882" cy="1158140"/>
          </a:xfrm>
        </p:spPr>
        <p:txBody>
          <a:bodyPr>
            <a:normAutofit/>
          </a:bodyPr>
          <a:lstStyle/>
          <a:p>
            <a:r>
              <a:rPr lang="es-ES" dirty="0" err="1"/>
              <a:t>uchikomi</a:t>
            </a:r>
            <a:r>
              <a:rPr lang="es-ES" dirty="0"/>
              <a:t>  </a:t>
            </a:r>
            <a:endParaRPr lang="es-ES" sz="4000" dirty="0">
              <a:solidFill>
                <a:schemeClr val="tx1"/>
              </a:solidFill>
            </a:endParaRPr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35314676-930F-4C60-8F1E-EA090BD61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2EF54AE-364C-4686-8B54-6483F9A860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9243770" cy="3311189"/>
          </a:xfrm>
        </p:spPr>
        <p:txBody>
          <a:bodyPr/>
          <a:lstStyle/>
          <a:p>
            <a:pPr algn="just"/>
            <a:r>
              <a:rPr lang="es-ES" dirty="0">
                <a:solidFill>
                  <a:schemeClr val="accent1"/>
                </a:solidFill>
                <a:ea typeface="+mn-lt"/>
                <a:cs typeface="+mn-lt"/>
              </a:rPr>
              <a:t>SIGNIFICADO</a:t>
            </a:r>
            <a:r>
              <a:rPr lang="es-ES" dirty="0">
                <a:ea typeface="+mn-lt"/>
                <a:cs typeface="+mn-lt"/>
              </a:rPr>
              <a:t>: repetición de técnicas sin proyectar con el objetivo de automatizarla y perfeccionarla. Se puede realizar en estático y en desplazamiento. </a:t>
            </a:r>
            <a:endParaRPr lang="es-ES"/>
          </a:p>
          <a:p>
            <a:r>
              <a:rPr lang="es-ES" dirty="0">
                <a:ea typeface="+mn-lt"/>
                <a:cs typeface="+mn-lt"/>
              </a:rPr>
              <a:t>Como bien sabes, el Uchi Komi es uno de los secreto para ser un gran </a:t>
            </a:r>
            <a:r>
              <a:rPr lang="es-ES" dirty="0" err="1">
                <a:ea typeface="+mn-lt"/>
                <a:cs typeface="+mn-lt"/>
              </a:rPr>
              <a:t>Judoka</a:t>
            </a:r>
            <a:r>
              <a:rPr lang="es-ES" dirty="0">
                <a:ea typeface="+mn-lt"/>
                <a:cs typeface="+mn-lt"/>
              </a:rPr>
              <a:t>. Cuantos más hagas mejor saldrán las técnicas. 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4566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67" y="240102"/>
            <a:ext cx="3491683" cy="157826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 err="1"/>
              <a:t>Juego</a:t>
            </a:r>
            <a:r>
              <a:rPr lang="en-US" sz="4400" dirty="0"/>
              <a:t> #2</a:t>
            </a:r>
            <a:br>
              <a:rPr lang="en-US" sz="4400" dirty="0"/>
            </a:br>
            <a:r>
              <a:rPr lang="en-US" sz="4400" dirty="0">
                <a:solidFill>
                  <a:schemeClr val="tx1"/>
                </a:solidFill>
              </a:rPr>
              <a:t>NIVEL 2</a:t>
            </a:r>
          </a:p>
        </p:txBody>
      </p:sp>
      <p:pic>
        <p:nvPicPr>
          <p:cNvPr id="14" name="Imagen 14">
            <a:hlinkClick r:id="" action="ppaction://media"/>
            <a:extLst>
              <a:ext uri="{FF2B5EF4-FFF2-40B4-BE49-F238E27FC236}">
                <a16:creationId xmlns:a16="http://schemas.microsoft.com/office/drawing/2014/main" id="{70433A4F-724D-481C-A03B-B2928DF1269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6738559" y="3901792"/>
            <a:ext cx="1989734" cy="1492300"/>
          </a:xfrm>
          <a:prstGeom prst="rect">
            <a:avLst/>
          </a:prstGeom>
        </p:spPr>
      </p:pic>
      <p:pic>
        <p:nvPicPr>
          <p:cNvPr id="9" name="Imagen 12">
            <a:hlinkClick r:id="" action="ppaction://media"/>
            <a:extLst>
              <a:ext uri="{FF2B5EF4-FFF2-40B4-BE49-F238E27FC236}">
                <a16:creationId xmlns:a16="http://schemas.microsoft.com/office/drawing/2014/main" id="{1D10E719-9E13-49F0-9593-58BBB215313B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4447057" y="2492812"/>
            <a:ext cx="1989734" cy="1492300"/>
          </a:xfrm>
          <a:prstGeom prst="rect">
            <a:avLst/>
          </a:prstGeom>
        </p:spPr>
      </p:pic>
      <p:pic>
        <p:nvPicPr>
          <p:cNvPr id="16" name="Imagen 16">
            <a:hlinkClick r:id="" action="ppaction://media"/>
            <a:extLst>
              <a:ext uri="{FF2B5EF4-FFF2-40B4-BE49-F238E27FC236}">
                <a16:creationId xmlns:a16="http://schemas.microsoft.com/office/drawing/2014/main" id="{C9849270-2E33-4134-A3E1-6B1F92ED978E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8"/>
          <a:stretch>
            <a:fillRect/>
          </a:stretch>
        </p:blipFill>
        <p:spPr>
          <a:xfrm>
            <a:off x="9033262" y="2363415"/>
            <a:ext cx="1989734" cy="1492300"/>
          </a:xfrm>
          <a:prstGeom prst="rect">
            <a:avLst/>
          </a:prstGeom>
        </p:spPr>
      </p:pic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CC7666E-B394-4E94-BB17-50B369B3804F}"/>
              </a:ext>
            </a:extLst>
          </p:cNvPr>
          <p:cNvSpPr txBox="1"/>
          <p:nvPr/>
        </p:nvSpPr>
        <p:spPr>
          <a:xfrm>
            <a:off x="3861757" y="497456"/>
            <a:ext cx="405153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Aft>
                <a:spcPts val="600"/>
              </a:spcAft>
            </a:pPr>
            <a:r>
              <a:rPr lang="es-ES" sz="4000" dirty="0">
                <a:solidFill>
                  <a:schemeClr val="accent1"/>
                </a:solidFill>
              </a:rPr>
              <a:t>UCHIKOMI</a:t>
            </a:r>
            <a:endParaRPr lang="es-ES" sz="4000">
              <a:solidFill>
                <a:schemeClr val="accent1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90133F5-FB07-4A41-8602-7C2F88EB18EB}"/>
              </a:ext>
            </a:extLst>
          </p:cNvPr>
          <p:cNvSpPr txBox="1"/>
          <p:nvPr/>
        </p:nvSpPr>
        <p:spPr>
          <a:xfrm>
            <a:off x="3758421" y="1328647"/>
            <a:ext cx="810595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      Te proponemos que realices Uchi </a:t>
            </a:r>
            <a:r>
              <a:rPr lang="es-ES" dirty="0" err="1">
                <a:ea typeface="+mn-lt"/>
                <a:cs typeface="+mn-lt"/>
              </a:rPr>
              <a:t>komi</a:t>
            </a:r>
            <a:r>
              <a:rPr lang="es-ES" dirty="0">
                <a:ea typeface="+mn-lt"/>
                <a:cs typeface="+mn-lt"/>
              </a:rPr>
              <a:t> en estático de las siguientes técnicas: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669B6C6-4120-45C5-9103-C118D0DB4EAD}"/>
              </a:ext>
            </a:extLst>
          </p:cNvPr>
          <p:cNvSpPr txBox="1"/>
          <p:nvPr/>
        </p:nvSpPr>
        <p:spPr>
          <a:xfrm>
            <a:off x="206315" y="2132882"/>
            <a:ext cx="3648972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Adjuntamos vídeos de Nuno y Sergio por si tuvierais alguna duda. Ambos son medallas nacionales y muy buenos </a:t>
            </a:r>
            <a:r>
              <a:rPr lang="es-ES" dirty="0" err="1">
                <a:ea typeface="+mn-lt"/>
                <a:cs typeface="+mn-lt"/>
              </a:rPr>
              <a:t>judokas</a:t>
            </a:r>
            <a:r>
              <a:rPr lang="es-ES" dirty="0">
                <a:ea typeface="+mn-lt"/>
                <a:cs typeface="+mn-lt"/>
              </a:rPr>
              <a:t>, intentad que vuestros uchi </a:t>
            </a:r>
            <a:r>
              <a:rPr lang="es-ES" dirty="0" err="1">
                <a:ea typeface="+mn-lt"/>
                <a:cs typeface="+mn-lt"/>
              </a:rPr>
              <a:t>komis</a:t>
            </a:r>
            <a:r>
              <a:rPr lang="es-ES" dirty="0">
                <a:ea typeface="+mn-lt"/>
                <a:cs typeface="+mn-lt"/>
              </a:rPr>
              <a:t> se parezcan a los suyos.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/>
          </a:p>
          <a:p>
            <a:r>
              <a:rPr lang="es-ES" dirty="0" err="1">
                <a:ea typeface="+mn-lt"/>
                <a:cs typeface="+mn-lt"/>
              </a:rPr>
              <a:t>Uke</a:t>
            </a:r>
            <a:r>
              <a:rPr lang="es-ES" dirty="0">
                <a:ea typeface="+mn-lt"/>
                <a:cs typeface="+mn-lt"/>
              </a:rPr>
              <a:t> debe tener una posición erguida, pies paralelos y un poquito separados. Ambos tenéis que agarraros con solapa y manga. </a:t>
            </a:r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431BCF-2C1F-4B27-8251-78BD5473C762}"/>
              </a:ext>
            </a:extLst>
          </p:cNvPr>
          <p:cNvSpPr txBox="1"/>
          <p:nvPr/>
        </p:nvSpPr>
        <p:spPr>
          <a:xfrm>
            <a:off x="5227608" y="1719532"/>
            <a:ext cx="466976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 .- 3 series de cada técnica por 10 repeticiones 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9BD21C1-2FB4-4144-ABE6-79D5370C30E1}"/>
              </a:ext>
            </a:extLst>
          </p:cNvPr>
          <p:cNvSpPr txBox="1"/>
          <p:nvPr/>
        </p:nvSpPr>
        <p:spPr>
          <a:xfrm>
            <a:off x="4565350" y="406214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1. </a:t>
            </a:r>
            <a:r>
              <a:rPr lang="es-ES" dirty="0">
                <a:solidFill>
                  <a:schemeClr val="accent1"/>
                </a:solidFill>
                <a:hlinkClick r:id="rId10"/>
              </a:rPr>
              <a:t>O SOTO GARI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1900D5D-3491-4803-A101-44D1ABBCA7FC}"/>
              </a:ext>
            </a:extLst>
          </p:cNvPr>
          <p:cNvSpPr txBox="1"/>
          <p:nvPr/>
        </p:nvSpPr>
        <p:spPr>
          <a:xfrm>
            <a:off x="6864829" y="351490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2. </a:t>
            </a:r>
            <a:r>
              <a:rPr lang="es-ES" dirty="0">
                <a:solidFill>
                  <a:schemeClr val="accent1"/>
                </a:solidFill>
                <a:hlinkClick r:id="rId11"/>
              </a:rPr>
              <a:t>KO UCHI GAR</a:t>
            </a:r>
            <a:r>
              <a:rPr lang="es-ES" dirty="0">
                <a:solidFill>
                  <a:schemeClr val="accent1"/>
                </a:solidFill>
              </a:rPr>
              <a:t>I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A2F3550-DE66-4BD1-9855-2A1AC167076E}"/>
              </a:ext>
            </a:extLst>
          </p:cNvPr>
          <p:cNvSpPr txBox="1"/>
          <p:nvPr/>
        </p:nvSpPr>
        <p:spPr>
          <a:xfrm>
            <a:off x="9394346" y="394532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3. </a:t>
            </a:r>
            <a:r>
              <a:rPr lang="es-ES" dirty="0">
                <a:solidFill>
                  <a:schemeClr val="accent1"/>
                </a:solidFill>
                <a:hlinkClick r:id="rId12"/>
              </a:rPr>
              <a:t>UKI GOSHI</a:t>
            </a:r>
            <a:endParaRPr lang="es-E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025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>
            <a:extLst>
              <a:ext uri="{FF2B5EF4-FFF2-40B4-BE49-F238E27FC236}">
                <a16:creationId xmlns:a16="http://schemas.microsoft.com/office/drawing/2014/main" id="{791F0C2E-2A58-479E-81D6-E94D98ED5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9812" y="685800"/>
            <a:ext cx="3072869" cy="1151965"/>
          </a:xfrm>
        </p:spPr>
        <p:txBody>
          <a:bodyPr>
            <a:normAutofit/>
          </a:bodyPr>
          <a:lstStyle/>
          <a:p>
            <a:r>
              <a:rPr lang="es-ES" sz="4400"/>
              <a:t>RETO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0EBDF3C-61A6-450C-8532-9276D9A1EB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0240" y="457200"/>
            <a:ext cx="7045932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id="{06F4AB55-8F44-40D7-BD67-88475D69D0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006592" y="2071048"/>
            <a:ext cx="3076090" cy="3072290"/>
          </a:xfrm>
        </p:spPr>
        <p:txBody>
          <a:bodyPr anchor="t">
            <a:normAutofit/>
          </a:bodyPr>
          <a:lstStyle/>
          <a:p>
            <a:endParaRPr lang="es-ES" sz="1800">
              <a:ea typeface="+mn-lt"/>
              <a:cs typeface="+mn-lt"/>
            </a:endParaRPr>
          </a:p>
          <a:p>
            <a:pPr marL="0" indent="0">
              <a:buNone/>
            </a:pPr>
            <a:endParaRPr lang="es-ES" sz="1800">
              <a:ea typeface="+mn-lt"/>
              <a:cs typeface="+mn-lt"/>
            </a:endParaRPr>
          </a:p>
          <a:p>
            <a:pPr marL="0" indent="0">
              <a:buNone/>
            </a:pPr>
            <a:endParaRPr lang="es-ES" sz="180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ES" sz="1800">
                <a:ea typeface="+mn-lt"/>
                <a:cs typeface="+mn-lt"/>
              </a:rPr>
              <a:t>     </a:t>
            </a:r>
            <a:endParaRPr lang="es-ES" sz="1800"/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9578349-C838-479D-A7D9-9F426C051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15E91ABD-E580-46F7-B088-3C39CF0EA213}"/>
              </a:ext>
            </a:extLst>
          </p:cNvPr>
          <p:cNvSpPr txBox="1"/>
          <p:nvPr/>
        </p:nvSpPr>
        <p:spPr>
          <a:xfrm>
            <a:off x="2323381" y="4537494"/>
            <a:ext cx="59637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78F9B3F-6BEF-4535-A1EA-AA9826CAC723}"/>
              </a:ext>
            </a:extLst>
          </p:cNvPr>
          <p:cNvSpPr txBox="1"/>
          <p:nvPr/>
        </p:nvSpPr>
        <p:spPr>
          <a:xfrm>
            <a:off x="7786778" y="2064589"/>
            <a:ext cx="3677728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OS DEJAMOS UN VIDEO CON UN RETO QUE NOS PROPONE ISRA ERICE, PROFE DE LA ESCUELA DE JUDO SERGIO DOMENENCH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8DF80A8-CD4A-4227-8093-B5541CD80A11}"/>
              </a:ext>
            </a:extLst>
          </p:cNvPr>
          <p:cNvSpPr txBox="1"/>
          <p:nvPr/>
        </p:nvSpPr>
        <p:spPr>
          <a:xfrm>
            <a:off x="8117457" y="393364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 dirty="0"/>
          </a:p>
        </p:txBody>
      </p:sp>
      <p:pic>
        <p:nvPicPr>
          <p:cNvPr id="3" name="Imagen 3">
            <a:hlinkClick r:id="" action="ppaction://media"/>
            <a:extLst>
              <a:ext uri="{FF2B5EF4-FFF2-40B4-BE49-F238E27FC236}">
                <a16:creationId xmlns:a16="http://schemas.microsoft.com/office/drawing/2014/main" id="{F4904C63-6129-4C0B-935C-F1AC255F34C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862642" y="935427"/>
            <a:ext cx="6196641" cy="369318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C224FD1-3382-43EA-BD04-151E4CE8759A}"/>
              </a:ext>
            </a:extLst>
          </p:cNvPr>
          <p:cNvSpPr txBox="1"/>
          <p:nvPr/>
        </p:nvSpPr>
        <p:spPr>
          <a:xfrm>
            <a:off x="7873042" y="4063042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6"/>
              </a:rPr>
              <a:t>https://youtu.be/YgKZGK3Nikw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5486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#3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2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bg1"/>
                </a:solidFill>
              </a:rPr>
              <a:t>estiramientos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/>
              <a:t/>
            </a:r>
            <a:br>
              <a:rPr lang="es-ES" sz="3600" dirty="0"/>
            </a:br>
            <a:r>
              <a:rPr lang="es-ES" sz="4000" dirty="0">
                <a:solidFill>
                  <a:schemeClr val="bg1"/>
                </a:solidFill>
              </a:rPr>
              <a:t>IRENE </a:t>
            </a:r>
            <a:r>
              <a:rPr lang="es-ES" sz="4000" dirty="0" err="1">
                <a:solidFill>
                  <a:schemeClr val="bg1"/>
                </a:solidFill>
              </a:rPr>
              <a:t>cAMUS</a:t>
            </a:r>
            <a:r>
              <a:rPr lang="es-ES" sz="3600" dirty="0">
                <a:solidFill>
                  <a:schemeClr val="tx1"/>
                </a:solidFill>
              </a:rPr>
              <a:t> -</a:t>
            </a:r>
            <a:r>
              <a:rPr lang="en-US" dirty="0"/>
              <a:t/>
            </a:r>
            <a:br>
              <a:rPr lang="en-US" dirty="0"/>
            </a:br>
            <a:r>
              <a:rPr lang="es-ES" sz="3100" dirty="0">
                <a:solidFill>
                  <a:schemeClr val="tx1"/>
                </a:solidFill>
              </a:rPr>
              <a:t>MEDALLISTA NACIONAL -</a:t>
            </a:r>
            <a:r>
              <a:rPr lang="es-ES" sz="3100" dirty="0"/>
              <a:t/>
            </a:r>
            <a:br>
              <a:rPr lang="es-ES" sz="3100" dirty="0"/>
            </a:br>
            <a:r>
              <a:rPr lang="es-ES" sz="3100" dirty="0">
                <a:solidFill>
                  <a:schemeClr val="tx1"/>
                </a:solidFill>
              </a:rPr>
              <a:t>PROYECTO JUDO HELIOS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A001CEB-DFE9-463F-8C15-2AB11AD4B27F}"/>
              </a:ext>
            </a:extLst>
          </p:cNvPr>
          <p:cNvSpPr txBox="1"/>
          <p:nvPr/>
        </p:nvSpPr>
        <p:spPr>
          <a:xfrm>
            <a:off x="6349041" y="5227608"/>
            <a:ext cx="515859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5"/>
              </a:rPr>
              <a:t>https://youtu.be/HshmLAdlZ1E</a:t>
            </a:r>
            <a:endParaRPr lang="es-ES"/>
          </a:p>
        </p:txBody>
      </p:sp>
      <p:pic>
        <p:nvPicPr>
          <p:cNvPr id="3" name="Imagen 3">
            <a:hlinkClick r:id="" action="ppaction://media"/>
            <a:extLst>
              <a:ext uri="{FF2B5EF4-FFF2-40B4-BE49-F238E27FC236}">
                <a16:creationId xmlns:a16="http://schemas.microsoft.com/office/drawing/2014/main" id="{0E38951D-ACDD-4FFA-A9CE-B4C890EC4E2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348378" y="1683050"/>
            <a:ext cx="5319622" cy="336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424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9926658" cy="4963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4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C355239-4679-403C-97B4-79969DAFD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486A23E-C614-4E21-B8D4-64141A1FF214}"/>
              </a:ext>
            </a:extLst>
          </p:cNvPr>
          <p:cNvSpPr txBox="1"/>
          <p:nvPr/>
        </p:nvSpPr>
        <p:spPr>
          <a:xfrm>
            <a:off x="4508740" y="2970362"/>
            <a:ext cx="27432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3200">
                <a:solidFill>
                  <a:schemeClr val="accent1"/>
                </a:solidFill>
              </a:rPr>
              <a:t>SALUDO </a:t>
            </a:r>
          </a:p>
          <a:p>
            <a:pPr algn="ctr"/>
            <a:r>
              <a:rPr lang="es-ES" sz="3200">
                <a:solidFill>
                  <a:schemeClr val="accent1"/>
                </a:solidFill>
              </a:rPr>
              <a:t>PARA TERMINAR LA CLASE</a:t>
            </a:r>
          </a:p>
        </p:txBody>
      </p:sp>
    </p:spTree>
    <p:extLst>
      <p:ext uri="{BB962C8B-B14F-4D97-AF65-F5344CB8AC3E}">
        <p14:creationId xmlns:p14="http://schemas.microsoft.com/office/powerpoint/2010/main" val="3979031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0D5C7EF-EAFB-4BC4-BCAA-C5C322CF7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#JUDOLIN</a:t>
            </a:r>
            <a:br>
              <a:rPr lang="es-ES"/>
            </a:br>
            <a:r>
              <a:rPr lang="es-ES"/>
              <a:t>#YOMEQUEDOENCASA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ACD1EF-6D6A-4092-8B42-5DD566193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915" y="1024946"/>
            <a:ext cx="10394707" cy="877614"/>
          </a:xfrm>
        </p:spPr>
        <p:txBody>
          <a:bodyPr>
            <a:normAutofit lnSpcReduction="10000"/>
          </a:bodyPr>
          <a:lstStyle/>
          <a:p>
            <a:r>
              <a:rPr lang="es-ES" sz="4400"/>
              <a:t>PRONTO VOLVEREMOS A ESTAR JUNT@S</a:t>
            </a:r>
          </a:p>
        </p:txBody>
      </p:sp>
      <p:sp>
        <p:nvSpPr>
          <p:cNvPr id="9" name="Marcador de texto 4">
            <a:extLst>
              <a:ext uri="{FF2B5EF4-FFF2-40B4-BE49-F238E27FC236}">
                <a16:creationId xmlns:a16="http://schemas.microsoft.com/office/drawing/2014/main" id="{FA90DA6B-3A26-4942-9924-93BC944B8FA4}"/>
              </a:ext>
            </a:extLst>
          </p:cNvPr>
          <p:cNvSpPr txBox="1">
            <a:spLocks/>
          </p:cNvSpPr>
          <p:nvPr/>
        </p:nvSpPr>
        <p:spPr>
          <a:xfrm>
            <a:off x="680051" y="4038440"/>
            <a:ext cx="10394707" cy="87761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4400"/>
              <a:t>UN ABRAZO Y ÁNIMO</a:t>
            </a:r>
          </a:p>
        </p:txBody>
      </p:sp>
    </p:spTree>
    <p:extLst>
      <p:ext uri="{BB962C8B-B14F-4D97-AF65-F5344CB8AC3E}">
        <p14:creationId xmlns:p14="http://schemas.microsoft.com/office/powerpoint/2010/main" val="387129880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347</Words>
  <Application>Microsoft Office PowerPoint</Application>
  <PresentationFormat>Panorámica</PresentationFormat>
  <Paragraphs>87</Paragraphs>
  <Slides>14</Slides>
  <Notes>0</Notes>
  <HiddenSlides>0</HiddenSlides>
  <MMClips>8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Impact</vt:lpstr>
      <vt:lpstr>Tema de Office</vt:lpstr>
      <vt:lpstr>Main Event</vt:lpstr>
      <vt:lpstr>JUDOLIN EN CASA</vt:lpstr>
      <vt:lpstr>CONSEJOS</vt:lpstr>
      <vt:lpstr>NORMAS DE SEGURIDAD</vt:lpstr>
      <vt:lpstr>Presentación de PowerPoint</vt:lpstr>
      <vt:lpstr>Presentación de PowerPoint</vt:lpstr>
      <vt:lpstr>CALENTAMIENTO ( JOSE ANTONIO – CD JUDOLIN )</vt:lpstr>
      <vt:lpstr>juego #1 NIVEL 2  (jorge lozano – profe cd judolin)</vt:lpstr>
      <vt:lpstr>CORRECCIÓN DE TÉCNICAS</vt:lpstr>
      <vt:lpstr>uchikomi  </vt:lpstr>
      <vt:lpstr>Juego #2 NIVEL 2</vt:lpstr>
      <vt:lpstr>RETO</vt:lpstr>
      <vt:lpstr>Juego #3 NIVEL 2  estiramientos  IRENE cAMUS - MEDALLISTA NACIONAL - PROYECTO JUDO HELIOS</vt:lpstr>
      <vt:lpstr>Presentación de PowerPoint</vt:lpstr>
      <vt:lpstr>#JUDOLIN #YOMEQUEDOENCASA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juanma rubio lancharro</dc:creator>
  <cp:lastModifiedBy>juanma rubio lancharro</cp:lastModifiedBy>
  <cp:revision>54</cp:revision>
  <dcterms:created xsi:type="dcterms:W3CDTF">2012-07-30T22:48:03Z</dcterms:created>
  <dcterms:modified xsi:type="dcterms:W3CDTF">2020-04-14T17:38:40Z</dcterms:modified>
</cp:coreProperties>
</file>