
<file path=[Content_Types].xml><?xml version="1.0" encoding="utf-8"?>
<Types xmlns="http://schemas.openxmlformats.org/package/2006/content-types">
  <Default Extension="gif" ContentType="image/gi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1"/>
    <p:sldMasterId id="2147483648" r:id="rId2"/>
  </p:sldMasterIdLst>
  <p:sldIdLst>
    <p:sldId id="268" r:id="rId3"/>
    <p:sldId id="267" r:id="rId4"/>
    <p:sldId id="266" r:id="rId5"/>
    <p:sldId id="265" r:id="rId6"/>
    <p:sldId id="264" r:id="rId7"/>
    <p:sldId id="269" r:id="rId8"/>
    <p:sldId id="262" r:id="rId9"/>
    <p:sldId id="270" r:id="rId10"/>
    <p:sldId id="260" r:id="rId11"/>
    <p:sldId id="259" r:id="rId12"/>
    <p:sldId id="258" r:id="rId13"/>
    <p:sldId id="257" r:id="rId1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7E8EA5-F19E-440B-BA21-5E4118327840}" v="191" dt="2020-04-29T05:30:09.061"/>
    <p1510:client id="{6259CBEB-85BE-409B-903B-4CE9EAA39BE8}" v="97" dt="2020-04-28T13:52:33.1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0" autoAdjust="0"/>
    <p:restoredTop sz="94660"/>
  </p:normalViewPr>
  <p:slideViewPr>
    <p:cSldViewPr snapToGrid="0">
      <p:cViewPr varScale="1">
        <p:scale>
          <a:sx n="73" d="100"/>
          <a:sy n="73" d="100"/>
        </p:scale>
        <p:origin x="72" y="3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19"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p:txBody>
          <a:bodyPr/>
          <a:lstStyle/>
          <a:p>
            <a:fld id="{40771E8B-6CA5-40B2-8038-0E112F3DAC1C}" type="datetimeFigureOut">
              <a:rPr lang="es-ES" smtClean="0"/>
              <a:t>28/04/2020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22881914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40771E8B-6CA5-40B2-8038-0E112F3DAC1C}" type="datetimeFigureOut">
              <a:rPr lang="es-ES" smtClean="0"/>
              <a:t>28/04/2020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3398174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40771E8B-6CA5-40B2-8038-0E112F3DAC1C}" type="datetimeFigureOut">
              <a:rPr lang="es-ES" smtClean="0"/>
              <a:t>28/04/2020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2339700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40771E8B-6CA5-40B2-8038-0E112F3DAC1C}" type="datetimeFigureOut">
              <a:rPr lang="es-ES" smtClean="0"/>
              <a:t>28/04/2020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979029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40771E8B-6CA5-40B2-8038-0E112F3DAC1C}" type="datetimeFigureOut">
              <a:rPr lang="es-ES" smtClean="0"/>
              <a:t>28/04/2020</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1752394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40771E8B-6CA5-40B2-8038-0E112F3DAC1C}" type="datetimeFigureOut">
              <a:rPr lang="es-ES" smtClean="0"/>
              <a:t>28/04/2020</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36306586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40771E8B-6CA5-40B2-8038-0E112F3DAC1C}" type="datetimeFigureOut">
              <a:rPr lang="es-ES" smtClean="0"/>
              <a:t>28/04/2020</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3682375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40771E8B-6CA5-40B2-8038-0E112F3DAC1C}" type="datetimeFigureOut">
              <a:rPr lang="es-ES" smtClean="0"/>
              <a:t>28/04/2020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1360449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40771E8B-6CA5-40B2-8038-0E112F3DAC1C}" type="datetimeFigureOut">
              <a:rPr lang="es-ES" smtClean="0"/>
              <a:t>28/04/2020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383603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40771E8B-6CA5-40B2-8038-0E112F3DAC1C}" type="datetimeFigureOut">
              <a:rPr lang="es-ES" smtClean="0"/>
              <a:t>28/04/2020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541863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40771E8B-6CA5-40B2-8038-0E112F3DAC1C}" type="datetimeFigureOut">
              <a:rPr lang="es-ES" smtClean="0"/>
              <a:t>28/04/2020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22150962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a:t>Click to edit Master title style</a:t>
            </a:r>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F7AFFB9B-9FB8-469E-96F9-4D32314110B6}" type="datetimeFigureOut">
              <a:rPr lang="en-US" dirty="0"/>
              <a:t>4/28/2020</a:t>
            </a:fld>
            <a:endParaRPr lang="en-US"/>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dirty="0"/>
              <a:pPr/>
              <a:t>‹Nº›</a:t>
            </a:fld>
            <a:endParaRPr lang="en-US"/>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Content Placeholder 2"/>
          <p:cNvSpPr>
            <a:spLocks noGrp="1"/>
          </p:cNvSpPr>
          <p:nvPr>
            <p:ph sz="quarter" idx="13"/>
          </p:nvPr>
        </p:nvSpPr>
        <p:spPr>
          <a:xfrm>
            <a:off x="685800" y="2063396"/>
            <a:ext cx="10394707" cy="33111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FBDC27-E420-4878-9EE6-7B9656D6442A}" type="datetimeFigureOut">
              <a:rPr lang="en-US" dirty="0"/>
              <a:t>4/28/2020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a:t>Click to edit Master title style</a:t>
            </a:r>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7F47CF-67C9-420C-80A5-E2069FF0C2DF}" type="datetimeFigureOut">
              <a:rPr lang="en-US" dirty="0"/>
              <a:t>4/28/2020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p>
        </p:txBody>
      </p:sp>
      <p:sp>
        <p:nvSpPr>
          <p:cNvPr id="12" name="Content Placeholder 2"/>
          <p:cNvSpPr>
            <a:spLocks noGrp="1"/>
          </p:cNvSpPr>
          <p:nvPr>
            <p:ph sz="quarter" idx="13"/>
          </p:nvPr>
        </p:nvSpPr>
        <p:spPr>
          <a:xfrm>
            <a:off x="685800" y="2063396"/>
            <a:ext cx="5088714"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3"/>
          <p:cNvSpPr>
            <a:spLocks noGrp="1"/>
          </p:cNvSpPr>
          <p:nvPr>
            <p:ph sz="quarter" idx="14"/>
          </p:nvPr>
        </p:nvSpPr>
        <p:spPr>
          <a:xfrm>
            <a:off x="5993971" y="2063396"/>
            <a:ext cx="5086538"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E22DC73-F065-42F5-A9F2-D90B2E42A0B3}" type="datetimeFigureOut">
              <a:rPr lang="en-US" dirty="0"/>
              <a:t>4/28/2020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a:t>Click to edit Master title style</a:t>
            </a:r>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6BEA702-9B29-41CC-9BCC-3DF8A0D379FE}" type="datetimeFigureOut">
              <a:rPr lang="en-US" dirty="0"/>
              <a:t>4/28/2020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97649AC-CB8F-4FF1-9A34-5861C74DD0A7}" type="datetimeFigureOut">
              <a:rPr lang="en-US" dirty="0"/>
              <a:t>4/28/2020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dirty="0"/>
              <a:t>4/28/2020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a:t>Click to edit Master title style</a:t>
            </a:r>
          </a:p>
        </p:txBody>
      </p:sp>
      <p:sp>
        <p:nvSpPr>
          <p:cNvPr id="10" name="Content Placeholder 2"/>
          <p:cNvSpPr>
            <a:spLocks noGrp="1"/>
          </p:cNvSpPr>
          <p:nvPr>
            <p:ph sz="quarter" idx="13"/>
          </p:nvPr>
        </p:nvSpPr>
        <p:spPr>
          <a:xfrm>
            <a:off x="5046132" y="685800"/>
            <a:ext cx="6034375" cy="4688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C3BFE2-83B7-4B0A-B9D3-AB28331082B3}" type="datetimeFigureOut">
              <a:rPr lang="en-US" dirty="0"/>
              <a:t>4/28/2020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a:t>Click to edit Master title style</a:t>
            </a:r>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2EF78E3-FDA3-4D28-AAA2-0B81F349A39D}" type="datetimeFigureOut">
              <a:rPr lang="en-US" dirty="0"/>
              <a:t>4/28/2020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41D2AC3-6A0B-4169-B1EA-E3AE8B351BDD}" type="datetimeFigureOut">
              <a:rPr lang="en-US" dirty="0"/>
              <a:t>4/28/2020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a:t>Click to edit Master title style</a:t>
            </a:r>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D4B9363-8B87-41B7-9F8E-64519CBB8F34}" type="datetimeFigureOut">
              <a:rPr lang="en-US" dirty="0"/>
              <a:t>4/28/2020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a:t>Click to edit Master title style</a:t>
            </a:r>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AEF5746-5284-4951-9F37-7AE924EDBCB7}" type="datetimeFigureOut">
              <a:rPr lang="en-US" dirty="0"/>
              <a:t>4/28/2020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a:t>Click to edit Master title style</a:t>
            </a:r>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2398B29-7265-4A65-A2A4-6703C057B7C1}" type="datetimeFigureOut">
              <a:rPr lang="en-US" dirty="0"/>
              <a:t>4/28/2020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a:t>Click to edit Master title style</a:t>
            </a:r>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8FBA082-94DF-4C4B-A041-6624924AB0A8}" type="datetimeFigureOut">
              <a:rPr lang="en-US" dirty="0"/>
              <a:t>4/28/2020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a:t>Click to edit Master title style</a:t>
            </a:r>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27686C4-3AB5-4E0C-86CA-FB108C350AA9}" type="datetimeFigureOut">
              <a:rPr lang="en-US" dirty="0"/>
              <a:t>4/28/2020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9FF1211-4E0C-4AB3-B04F-585959BDAFE8}" type="datetimeFigureOut">
              <a:rPr lang="en-US" dirty="0"/>
              <a:t>4/28/2020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a:t>Click to edit Master title style</a:t>
            </a:r>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BDECAF-D3BE-4069-9C78-642ECCD01477}" type="datetimeFigureOut">
              <a:rPr lang="en-US" dirty="0"/>
              <a:t>4/28/2020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3.jpe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771E8B-6CA5-40B2-8038-0E112F3DAC1C}" type="datetimeFigureOut">
              <a:rPr lang="es-ES" smtClean="0"/>
              <a:t>28/04/2020</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1556C4-DFC3-4611-A7CC-780699185E26}" type="slidenum">
              <a:rPr lang="es-ES" smtClean="0"/>
              <a:t>‹Nº›</a:t>
            </a:fld>
            <a:endParaRPr lang="es-ES"/>
          </a:p>
        </p:txBody>
      </p:sp>
    </p:spTree>
    <p:extLst>
      <p:ext uri="{BB962C8B-B14F-4D97-AF65-F5344CB8AC3E}">
        <p14:creationId xmlns:p14="http://schemas.microsoft.com/office/powerpoint/2010/main" val="293311899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C35BB1C6-BF8F-4481-8AB2-603A1C8A906A}" type="datetimeFigureOut">
              <a:rPr lang="en-US" dirty="0"/>
              <a:t>4/28/2020</a:t>
            </a:fld>
            <a:endParaRPr lang="en-US"/>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6D22F896-40B5-4ADD-8801-0D06FADFA095}" type="slidenum">
              <a:rPr lang="en-US" dirty="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8.xml"/><Relationship Id="rId5" Type="http://schemas.openxmlformats.org/officeDocument/2006/relationships/image" Target="../media/image4.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3.xml"/><Relationship Id="rId1" Type="http://schemas.openxmlformats.org/officeDocument/2006/relationships/video" Target="https://www.youtube.com/embed/pDVFyOdeZow?feature=oembed" TargetMode="External"/><Relationship Id="rId6" Type="http://schemas.openxmlformats.org/officeDocument/2006/relationships/image" Target="../media/image7.jpeg"/><Relationship Id="rId5" Type="http://schemas.openxmlformats.org/officeDocument/2006/relationships/hyperlink" Target="https://www.youtube.com/watch?v=pDVFyOdeZow" TargetMode="Externa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3.xml"/><Relationship Id="rId1" Type="http://schemas.openxmlformats.org/officeDocument/2006/relationships/video" Target="https://www.youtube.com/embed/SlHGFxY7tRg?feature=oembed" TargetMode="External"/><Relationship Id="rId6" Type="http://schemas.openxmlformats.org/officeDocument/2006/relationships/image" Target="../media/image8.jpeg"/><Relationship Id="rId5" Type="http://schemas.openxmlformats.org/officeDocument/2006/relationships/hyperlink" Target="https://www.youtube.com/watch?v=SlHGFxY7tRg&amp;feature=youtu.be" TargetMode="Externa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13.xml"/><Relationship Id="rId4" Type="http://schemas.openxmlformats.org/officeDocument/2006/relationships/image" Target="../media/image9.gif"/></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5.xml"/><Relationship Id="rId1" Type="http://schemas.openxmlformats.org/officeDocument/2006/relationships/video" Target="https://www.youtube.com/embed/L5heTzeUfN4?feature=oembed" TargetMode="External"/><Relationship Id="rId5" Type="http://schemas.openxmlformats.org/officeDocument/2006/relationships/image" Target="../media/image10.jpeg"/><Relationship Id="rId4" Type="http://schemas.openxmlformats.org/officeDocument/2006/relationships/hyperlink" Target="https://youtu.be/L5heTzeUfN4"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jpeg"/><Relationship Id="rId1" Type="http://schemas.openxmlformats.org/officeDocument/2006/relationships/slideLayout" Target="../slideLayouts/slideLayout13.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8.xml"/><Relationship Id="rId5" Type="http://schemas.openxmlformats.org/officeDocument/2006/relationships/image" Target="../media/image4.jpeg"/><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rot="21420000">
            <a:off x="4959072" y="390182"/>
            <a:ext cx="5683314" cy="3284924"/>
          </a:xfrm>
        </p:spPr>
        <p:txBody>
          <a:bodyPr>
            <a:normAutofit/>
          </a:bodyPr>
          <a:lstStyle/>
          <a:p>
            <a:r>
              <a:rPr lang="en-US" dirty="0"/>
              <a:t>JUDOLIN EN CASA</a:t>
            </a:r>
          </a:p>
        </p:txBody>
      </p:sp>
      <p:sp>
        <p:nvSpPr>
          <p:cNvPr id="3" name="Subtitle 2"/>
          <p:cNvSpPr>
            <a:spLocks noGrp="1"/>
          </p:cNvSpPr>
          <p:nvPr>
            <p:ph type="subTitle" idx="1"/>
          </p:nvPr>
        </p:nvSpPr>
        <p:spPr>
          <a:xfrm rot="21420000">
            <a:off x="5065715" y="3674838"/>
            <a:ext cx="5681180" cy="621792"/>
          </a:xfrm>
        </p:spPr>
        <p:txBody>
          <a:bodyPr>
            <a:normAutofit/>
          </a:bodyPr>
          <a:lstStyle/>
          <a:p>
            <a:r>
              <a:rPr lang="en-US" dirty="0"/>
              <a:t>#YOMEQUEDOENCASA</a:t>
            </a:r>
          </a:p>
        </p:txBody>
      </p:sp>
      <p:pic>
        <p:nvPicPr>
          <p:cNvPr id="4" name="Imagen 4" descr="Imagen que contiene dibujo&#10;&#10;Descripción generada con confianza muy alta">
            <a:extLst>
              <a:ext uri="{FF2B5EF4-FFF2-40B4-BE49-F238E27FC236}">
                <a16:creationId xmlns:a16="http://schemas.microsoft.com/office/drawing/2014/main" id="{6546AAF9-FA41-426A-983E-4F90D8F3D1A0}"/>
              </a:ext>
            </a:extLst>
          </p:cNvPr>
          <p:cNvPicPr>
            <a:picLocks noChangeAspect="1"/>
          </p:cNvPicPr>
          <p:nvPr/>
        </p:nvPicPr>
        <p:blipFill rotWithShape="1">
          <a:blip r:embed="rId3"/>
          <a:srcRect t="2483" r="-2" b="-2"/>
          <a:stretch/>
        </p:blipFill>
        <p:spPr>
          <a:xfrm rot="21420000">
            <a:off x="1169410" y="892114"/>
            <a:ext cx="3770636" cy="3669990"/>
          </a:xfrm>
          <a:custGeom>
            <a:avLst/>
            <a:gdLst/>
            <a:ahLst/>
            <a:cxnLst/>
            <a:rect l="l" t="t" r="r" b="b"/>
            <a:pathLst>
              <a:path w="4633277" h="4410442">
                <a:moveTo>
                  <a:pt x="4633277" y="0"/>
                </a:moveTo>
                <a:lnTo>
                  <a:pt x="4633277" y="4410442"/>
                </a:lnTo>
                <a:lnTo>
                  <a:pt x="0" y="4410442"/>
                </a:lnTo>
                <a:lnTo>
                  <a:pt x="231142" y="0"/>
                </a:lnTo>
                <a:close/>
              </a:path>
            </a:pathLst>
          </a:custGeom>
        </p:spPr>
      </p:pic>
      <p:sp>
        <p:nvSpPr>
          <p:cNvPr id="9" name="Freeform 25">
            <a:extLst>
              <a:ext uri="{FF2B5EF4-FFF2-40B4-BE49-F238E27FC236}">
                <a16:creationId xmlns:a16="http://schemas.microsoft.com/office/drawing/2014/main" id="{07280DB5-560C-4CF6-A5D0-61550AAA6E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948873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4" name="Imagen 4">
            <a:extLst>
              <a:ext uri="{FF2B5EF4-FFF2-40B4-BE49-F238E27FC236}">
                <a16:creationId xmlns:a16="http://schemas.microsoft.com/office/drawing/2014/main" id="{598400EE-BA01-49DD-AC95-EAED0405A05C}"/>
              </a:ext>
            </a:extLst>
          </p:cNvPr>
          <p:cNvPicPr>
            <a:picLocks noChangeAspect="1"/>
          </p:cNvPicPr>
          <p:nvPr/>
        </p:nvPicPr>
        <p:blipFill rotWithShape="1">
          <a:blip r:embed="rId3"/>
          <a:srcRect l="9091" t="15317" b="9205"/>
          <a:stretch/>
        </p:blipFill>
        <p:spPr>
          <a:xfrm>
            <a:off x="20" y="10"/>
            <a:ext cx="12191980" cy="6857990"/>
          </a:xfrm>
          <a:prstGeom prst="rect">
            <a:avLst/>
          </a:prstGeom>
        </p:spPr>
      </p:pic>
      <p:sp>
        <p:nvSpPr>
          <p:cNvPr id="12" name="Rectangle 10">
            <a:extLst>
              <a:ext uri="{FF2B5EF4-FFF2-40B4-BE49-F238E27FC236}">
                <a16:creationId xmlns:a16="http://schemas.microsoft.com/office/drawing/2014/main" id="{1195E126-5CB4-434D-8B36-832C6512C4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rot="21420000">
            <a:off x="4300962" y="605592"/>
            <a:ext cx="8044106" cy="5638800"/>
          </a:xfrm>
          <a:custGeom>
            <a:avLst/>
            <a:gdLst/>
            <a:ahLst/>
            <a:cxnLst/>
            <a:rect l="l" t="t" r="r" b="b"/>
            <a:pathLst>
              <a:path w="8044106" h="5638800">
                <a:moveTo>
                  <a:pt x="8044106" y="0"/>
                </a:moveTo>
                <a:lnTo>
                  <a:pt x="7748589" y="5638800"/>
                </a:lnTo>
                <a:lnTo>
                  <a:pt x="0" y="5638800"/>
                </a:lnTo>
                <a:lnTo>
                  <a:pt x="0" y="0"/>
                </a:lnTo>
                <a:close/>
              </a:path>
            </a:pathLst>
          </a:custGeom>
          <a:solidFill>
            <a:schemeClr val="accent1">
              <a:alpha val="82000"/>
            </a:schemeClr>
          </a:solidFill>
          <a:ln>
            <a:noFill/>
          </a:ln>
        </p:spPr>
        <p:style>
          <a:lnRef idx="1">
            <a:schemeClr val="accent1"/>
          </a:lnRef>
          <a:fillRef idx="3">
            <a:schemeClr val="accent1"/>
          </a:fillRef>
          <a:effectRef idx="2">
            <a:schemeClr val="accent1"/>
          </a:effectRef>
          <a:fontRef idx="minor">
            <a:schemeClr val="lt1"/>
          </a:fontRef>
        </p:style>
      </p:sp>
      <p:sp>
        <p:nvSpPr>
          <p:cNvPr id="2" name="Título 1">
            <a:extLst>
              <a:ext uri="{FF2B5EF4-FFF2-40B4-BE49-F238E27FC236}">
                <a16:creationId xmlns:a16="http://schemas.microsoft.com/office/drawing/2014/main" id="{C64B5CEE-A97F-4EEB-A5B8-85AE8820B0D2}"/>
              </a:ext>
            </a:extLst>
          </p:cNvPr>
          <p:cNvSpPr>
            <a:spLocks noGrp="1"/>
          </p:cNvSpPr>
          <p:nvPr>
            <p:ph type="title"/>
          </p:nvPr>
        </p:nvSpPr>
        <p:spPr>
          <a:xfrm rot="21420000">
            <a:off x="4677415" y="1226752"/>
            <a:ext cx="6851126" cy="1151965"/>
          </a:xfrm>
        </p:spPr>
        <p:txBody>
          <a:bodyPr>
            <a:normAutofit/>
          </a:bodyPr>
          <a:lstStyle/>
          <a:p>
            <a:r>
              <a:rPr lang="es-ES" dirty="0">
                <a:solidFill>
                  <a:schemeClr val="bg1"/>
                </a:solidFill>
              </a:rPr>
              <a:t>CONSEJOS</a:t>
            </a:r>
          </a:p>
        </p:txBody>
      </p:sp>
      <p:sp>
        <p:nvSpPr>
          <p:cNvPr id="3" name="Marcador de contenido 2">
            <a:extLst>
              <a:ext uri="{FF2B5EF4-FFF2-40B4-BE49-F238E27FC236}">
                <a16:creationId xmlns:a16="http://schemas.microsoft.com/office/drawing/2014/main" id="{902BF995-AA83-4165-98A2-C9D922EC9D6D}"/>
              </a:ext>
            </a:extLst>
          </p:cNvPr>
          <p:cNvSpPr>
            <a:spLocks noGrp="1"/>
          </p:cNvSpPr>
          <p:nvPr>
            <p:ph sz="quarter" idx="13"/>
          </p:nvPr>
        </p:nvSpPr>
        <p:spPr>
          <a:xfrm rot="21420000">
            <a:off x="4779386" y="2453949"/>
            <a:ext cx="6867212" cy="2944652"/>
          </a:xfrm>
        </p:spPr>
        <p:txBody>
          <a:bodyPr>
            <a:normAutofit/>
          </a:bodyPr>
          <a:lstStyle/>
          <a:p>
            <a:r>
              <a:rPr lang="es-ES" sz="1800" dirty="0">
                <a:solidFill>
                  <a:schemeClr val="bg1"/>
                </a:solidFill>
              </a:rPr>
              <a:t>OS ANIMAMOS A QUE SE PONGAIS EL TRAJE DE JUDO PARA LA REALIZACIÓN DE LA ACTIVIDAD.</a:t>
            </a:r>
          </a:p>
          <a:p>
            <a:r>
              <a:rPr lang="es-ES" sz="1800" dirty="0">
                <a:solidFill>
                  <a:schemeClr val="bg1"/>
                </a:solidFill>
              </a:rPr>
              <a:t>SEGURO QUE HAY ALGÚN FAMILIAR QUE LE APETECE GRABAR , GENIAL! ASI PODRÁS COMPARTIRLO EN TUS REDES SOCIALES Y ETIQUETAR A JUDOLIN (FACEBOOK, TWITTER, INSTAGRAM...)</a:t>
            </a:r>
          </a:p>
          <a:p>
            <a:r>
              <a:rPr lang="es-ES" sz="1800" dirty="0">
                <a:solidFill>
                  <a:schemeClr val="bg1"/>
                </a:solidFill>
              </a:rPr>
              <a:t>USA LOS HASHTAG #jUDOLIN #YOMEQUEDOENCASA</a:t>
            </a:r>
          </a:p>
          <a:p>
            <a:r>
              <a:rPr lang="es-ES" sz="1600" dirty="0">
                <a:solidFill>
                  <a:schemeClr val="bg1"/>
                </a:solidFill>
              </a:rPr>
              <a:t>@judolin  (Twitter) , @cdjudolin (</a:t>
            </a:r>
            <a:r>
              <a:rPr lang="es-ES" sz="1600" dirty="0" err="1">
                <a:solidFill>
                  <a:schemeClr val="bg1"/>
                </a:solidFill>
              </a:rPr>
              <a:t>instagram</a:t>
            </a:r>
            <a:r>
              <a:rPr lang="es-ES" sz="1600" dirty="0">
                <a:solidFill>
                  <a:schemeClr val="bg1"/>
                </a:solidFill>
              </a:rPr>
              <a:t>) y cd </a:t>
            </a:r>
            <a:r>
              <a:rPr lang="es-ES" sz="1600" dirty="0" err="1">
                <a:solidFill>
                  <a:schemeClr val="bg1"/>
                </a:solidFill>
              </a:rPr>
              <a:t>judolin</a:t>
            </a:r>
            <a:r>
              <a:rPr lang="es-ES" sz="1600" dirty="0">
                <a:solidFill>
                  <a:schemeClr val="bg1"/>
                </a:solidFill>
              </a:rPr>
              <a:t> (</a:t>
            </a:r>
            <a:r>
              <a:rPr lang="es-ES" sz="1600" dirty="0" err="1">
                <a:solidFill>
                  <a:schemeClr val="bg1"/>
                </a:solidFill>
              </a:rPr>
              <a:t>facebook</a:t>
            </a:r>
            <a:r>
              <a:rPr lang="es-ES" sz="1600" dirty="0">
                <a:solidFill>
                  <a:schemeClr val="bg1"/>
                </a:solidFill>
              </a:rPr>
              <a:t>)</a:t>
            </a:r>
          </a:p>
        </p:txBody>
      </p:sp>
    </p:spTree>
    <p:extLst>
      <p:ext uri="{BB962C8B-B14F-4D97-AF65-F5344CB8AC3E}">
        <p14:creationId xmlns:p14="http://schemas.microsoft.com/office/powerpoint/2010/main" val="4266104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34" name="Picture 16">
            <a:extLst>
              <a:ext uri="{FF2B5EF4-FFF2-40B4-BE49-F238E27FC236}">
                <a16:creationId xmlns:a16="http://schemas.microsoft.com/office/drawing/2014/main" id="{90A9C49B-76D8-4E9B-B430-D1ADF40F1CF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35" name="Rectangle 18">
            <a:extLst>
              <a:ext uri="{FF2B5EF4-FFF2-40B4-BE49-F238E27FC236}">
                <a16:creationId xmlns:a16="http://schemas.microsoft.com/office/drawing/2014/main" id="{F88A5712-2FE0-4DD4-BDC6-099EA378A0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36" name="Freeform 9">
            <a:extLst>
              <a:ext uri="{FF2B5EF4-FFF2-40B4-BE49-F238E27FC236}">
                <a16:creationId xmlns:a16="http://schemas.microsoft.com/office/drawing/2014/main" id="{448E5503-E0F8-4B94-81A3-B1FA57623E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37" name="Rectangle 22">
            <a:extLst>
              <a:ext uri="{FF2B5EF4-FFF2-40B4-BE49-F238E27FC236}">
                <a16:creationId xmlns:a16="http://schemas.microsoft.com/office/drawing/2014/main" id="{CE54F896-85E7-4403-9E37-1B004731F8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54296" cy="6380796"/>
          </a:xfrm>
          <a:prstGeom prst="rect">
            <a:avLst/>
          </a:prstGeom>
          <a:gradFill flip="none" rotWithShape="1">
            <a:gsLst>
              <a:gs pos="34000">
                <a:schemeClr val="accent1"/>
              </a:gs>
              <a:gs pos="100000">
                <a:schemeClr val="accent1">
                  <a:lumMod val="60000"/>
                </a:schemeClr>
              </a:gs>
            </a:gsLst>
            <a:lin ang="8100000" scaled="1"/>
            <a:tileRect/>
          </a:gradFill>
          <a:ln>
            <a:noFill/>
          </a:ln>
        </p:spPr>
        <p:style>
          <a:lnRef idx="1">
            <a:schemeClr val="accent1"/>
          </a:lnRef>
          <a:fillRef idx="3">
            <a:schemeClr val="accent1"/>
          </a:fillRef>
          <a:effectRef idx="2">
            <a:schemeClr val="accent1"/>
          </a:effectRef>
          <a:fontRef idx="minor">
            <a:schemeClr val="lt1"/>
          </a:fontRef>
        </p:style>
      </p:sp>
      <p:sp>
        <p:nvSpPr>
          <p:cNvPr id="2" name="Título 1">
            <a:extLst>
              <a:ext uri="{FF2B5EF4-FFF2-40B4-BE49-F238E27FC236}">
                <a16:creationId xmlns:a16="http://schemas.microsoft.com/office/drawing/2014/main" id="{76DEA8E8-22DE-4F9E-903F-6E0EF5B71EE3}"/>
              </a:ext>
            </a:extLst>
          </p:cNvPr>
          <p:cNvSpPr>
            <a:spLocks noGrp="1"/>
          </p:cNvSpPr>
          <p:nvPr>
            <p:ph type="title"/>
          </p:nvPr>
        </p:nvSpPr>
        <p:spPr>
          <a:xfrm>
            <a:off x="685802" y="685800"/>
            <a:ext cx="3381946" cy="4846967"/>
          </a:xfrm>
        </p:spPr>
        <p:txBody>
          <a:bodyPr>
            <a:normAutofit/>
          </a:bodyPr>
          <a:lstStyle/>
          <a:p>
            <a:r>
              <a:rPr lang="es-ES" sz="4800" dirty="0">
                <a:solidFill>
                  <a:srgbClr val="FFFFFF"/>
                </a:solidFill>
              </a:rPr>
              <a:t>NORMAS DE SEGURIDAD</a:t>
            </a:r>
          </a:p>
        </p:txBody>
      </p:sp>
      <p:sp>
        <p:nvSpPr>
          <p:cNvPr id="5" name="Marcador de contenido 4">
            <a:extLst>
              <a:ext uri="{FF2B5EF4-FFF2-40B4-BE49-F238E27FC236}">
                <a16:creationId xmlns:a16="http://schemas.microsoft.com/office/drawing/2014/main" id="{EC86DC06-A2EF-4251-AFDD-481A9D9DBD39}"/>
              </a:ext>
            </a:extLst>
          </p:cNvPr>
          <p:cNvSpPr>
            <a:spLocks noGrp="1"/>
          </p:cNvSpPr>
          <p:nvPr>
            <p:ph sz="quarter" idx="13"/>
          </p:nvPr>
        </p:nvSpPr>
        <p:spPr>
          <a:xfrm>
            <a:off x="5111886" y="685800"/>
            <a:ext cx="5968621" cy="4688785"/>
          </a:xfrm>
        </p:spPr>
        <p:txBody>
          <a:bodyPr>
            <a:normAutofit/>
          </a:bodyPr>
          <a:lstStyle/>
          <a:p>
            <a:pPr marL="0" indent="0">
              <a:lnSpc>
                <a:spcPct val="110000"/>
              </a:lnSpc>
              <a:buNone/>
            </a:pPr>
            <a:r>
              <a:rPr lang="es-ES" sz="1600" dirty="0">
                <a:ea typeface="+mn-lt"/>
                <a:cs typeface="+mn-lt"/>
              </a:rPr>
              <a:t>Recuerda que no debes lesionarte durante la sesión de JUDO A DISTANCIA. Para ello te recomendamos una serie de normas:   </a:t>
            </a:r>
            <a:endParaRPr lang="es-ES" sz="1600" dirty="0"/>
          </a:p>
          <a:p>
            <a:pPr marL="0" indent="0">
              <a:lnSpc>
                <a:spcPct val="110000"/>
              </a:lnSpc>
              <a:buNone/>
            </a:pPr>
            <a:endParaRPr lang="es-ES" sz="1600">
              <a:ea typeface="+mn-lt"/>
              <a:cs typeface="+mn-lt"/>
            </a:endParaRPr>
          </a:p>
          <a:p>
            <a:pPr>
              <a:lnSpc>
                <a:spcPct val="110000"/>
              </a:lnSpc>
            </a:pPr>
            <a:r>
              <a:rPr lang="es-ES" sz="1600" dirty="0">
                <a:ea typeface="+mn-lt"/>
                <a:cs typeface="+mn-lt"/>
              </a:rPr>
              <a:t>Durante la sesión estarás acompañado por un adulto (Papá o Mamá), ellos te indicarán el contenido de cada sesión. Serán tú </a:t>
            </a:r>
            <a:r>
              <a:rPr lang="es-ES" sz="1600" dirty="0" err="1">
                <a:ea typeface="+mn-lt"/>
                <a:cs typeface="+mn-lt"/>
              </a:rPr>
              <a:t>Uke</a:t>
            </a:r>
            <a:r>
              <a:rPr lang="es-ES" sz="1600" dirty="0">
                <a:ea typeface="+mn-lt"/>
                <a:cs typeface="+mn-lt"/>
              </a:rPr>
              <a:t>, ya sabes, el compañero que te ayuda a aprender.</a:t>
            </a:r>
            <a:endParaRPr lang="es-ES" sz="1600" dirty="0"/>
          </a:p>
          <a:p>
            <a:pPr>
              <a:lnSpc>
                <a:spcPct val="110000"/>
              </a:lnSpc>
            </a:pPr>
            <a:r>
              <a:rPr lang="es-ES" sz="1600" dirty="0">
                <a:ea typeface="+mn-lt"/>
                <a:cs typeface="+mn-lt"/>
              </a:rPr>
              <a:t>Presta atención a sus indicaciones y realiza las tareas propuestas de forma correcta y concentrado. </a:t>
            </a:r>
            <a:endParaRPr lang="es-ES" sz="1600" dirty="0"/>
          </a:p>
          <a:p>
            <a:pPr>
              <a:lnSpc>
                <a:spcPct val="110000"/>
              </a:lnSpc>
            </a:pPr>
            <a:r>
              <a:rPr lang="es-ES" sz="1600" dirty="0">
                <a:ea typeface="+mn-lt"/>
                <a:cs typeface="+mn-lt"/>
              </a:rPr>
              <a:t>Despeja la zona donde vayas a realizar la sesión. No debe haber obstáculos u objetos con los te puedas golpear o caer: mesas, sillas, juguetes, etc.</a:t>
            </a:r>
            <a:endParaRPr lang="es-ES" sz="1600" dirty="0"/>
          </a:p>
          <a:p>
            <a:pPr>
              <a:lnSpc>
                <a:spcPct val="110000"/>
              </a:lnSpc>
            </a:pPr>
            <a:r>
              <a:rPr lang="es-ES" sz="1600" dirty="0">
                <a:ea typeface="+mn-lt"/>
                <a:cs typeface="+mn-lt"/>
              </a:rPr>
              <a:t>Asegúrate que la superficie donde realizas la sesión no resbala.</a:t>
            </a:r>
            <a:endParaRPr lang="es-ES" sz="1600" dirty="0"/>
          </a:p>
          <a:p>
            <a:pPr>
              <a:lnSpc>
                <a:spcPct val="110000"/>
              </a:lnSpc>
            </a:pPr>
            <a:endParaRPr lang="es-ES" sz="1600"/>
          </a:p>
        </p:txBody>
      </p:sp>
    </p:spTree>
    <p:extLst>
      <p:ext uri="{BB962C8B-B14F-4D97-AF65-F5344CB8AC3E}">
        <p14:creationId xmlns:p14="http://schemas.microsoft.com/office/powerpoint/2010/main" val="23689955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4EE2843-1DB3-4AA0-B25C-EF2E0AB597D8}"/>
              </a:ext>
            </a:extLst>
          </p:cNvPr>
          <p:cNvSpPr txBox="1"/>
          <p:nvPr/>
        </p:nvSpPr>
        <p:spPr>
          <a:xfrm>
            <a:off x="698739" y="698740"/>
            <a:ext cx="5230481" cy="646331"/>
          </a:xfrm>
          <a:prstGeom prst="rect">
            <a:avLst/>
          </a:prstGeom>
          <a:solidFill>
            <a:schemeClr val="bg1"/>
          </a:solidFill>
          <a:ln>
            <a:solidFill>
              <a:schemeClr val="accent1"/>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3600" dirty="0"/>
              <a:t>SESIÓN 12 </a:t>
            </a:r>
            <a:r>
              <a:rPr lang="es-ES" sz="3600" dirty="0">
                <a:solidFill>
                  <a:schemeClr val="accent1"/>
                </a:solidFill>
              </a:rPr>
              <a:t>nivel 1</a:t>
            </a:r>
            <a:endParaRPr lang="es-ES" dirty="0">
              <a:solidFill>
                <a:schemeClr val="accent1"/>
              </a:solidFill>
            </a:endParaRPr>
          </a:p>
        </p:txBody>
      </p:sp>
      <p:sp>
        <p:nvSpPr>
          <p:cNvPr id="6" name="CuadroTexto 5">
            <a:extLst>
              <a:ext uri="{FF2B5EF4-FFF2-40B4-BE49-F238E27FC236}">
                <a16:creationId xmlns:a16="http://schemas.microsoft.com/office/drawing/2014/main" id="{DD924CF5-4DE0-4C1F-8EB9-0F3A10C3DCF4}"/>
              </a:ext>
            </a:extLst>
          </p:cNvPr>
          <p:cNvSpPr txBox="1"/>
          <p:nvPr/>
        </p:nvSpPr>
        <p:spPr>
          <a:xfrm>
            <a:off x="66136" y="1518249"/>
            <a:ext cx="5978104"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4800" dirty="0">
                <a:solidFill>
                  <a:schemeClr val="accent1"/>
                </a:solidFill>
              </a:rPr>
              <a:t>   "EXCAVADORA"</a:t>
            </a:r>
          </a:p>
        </p:txBody>
      </p:sp>
      <p:pic>
        <p:nvPicPr>
          <p:cNvPr id="9" name="Imagen 9" descr="Imagen que contiene dibujo&#10;&#10;Descripción generada con confianza muy alta">
            <a:extLst>
              <a:ext uri="{FF2B5EF4-FFF2-40B4-BE49-F238E27FC236}">
                <a16:creationId xmlns:a16="http://schemas.microsoft.com/office/drawing/2014/main" id="{D37F02F0-35BA-46DC-B5BF-C7644B72299F}"/>
              </a:ext>
            </a:extLst>
          </p:cNvPr>
          <p:cNvPicPr>
            <a:picLocks noChangeAspect="1"/>
          </p:cNvPicPr>
          <p:nvPr/>
        </p:nvPicPr>
        <p:blipFill>
          <a:blip r:embed="rId2"/>
          <a:stretch>
            <a:fillRect/>
          </a:stretch>
        </p:blipFill>
        <p:spPr>
          <a:xfrm>
            <a:off x="10288438" y="130834"/>
            <a:ext cx="1132936" cy="1132936"/>
          </a:xfrm>
          <a:prstGeom prst="rect">
            <a:avLst/>
          </a:prstGeom>
        </p:spPr>
      </p:pic>
      <p:sp>
        <p:nvSpPr>
          <p:cNvPr id="10" name="CuadroTexto 1">
            <a:extLst>
              <a:ext uri="{FF2B5EF4-FFF2-40B4-BE49-F238E27FC236}">
                <a16:creationId xmlns:a16="http://schemas.microsoft.com/office/drawing/2014/main" id="{A05C3077-A8DD-49DA-BBCD-6812F87C9162}"/>
              </a:ext>
            </a:extLst>
          </p:cNvPr>
          <p:cNvSpPr txBox="1"/>
          <p:nvPr/>
        </p:nvSpPr>
        <p:spPr>
          <a:xfrm>
            <a:off x="4940061" y="1518250"/>
            <a:ext cx="5029199" cy="92333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ES" sz="2400" b="1" dirty="0">
                <a:solidFill>
                  <a:schemeClr val="accent1"/>
                </a:solidFill>
              </a:rPr>
              <a:t>OBJETIVO:</a:t>
            </a:r>
          </a:p>
          <a:p>
            <a:pPr algn="just"/>
            <a:endParaRPr lang="es-ES">
              <a:ea typeface="+mn-lt"/>
              <a:cs typeface="+mn-lt"/>
            </a:endParaRPr>
          </a:p>
          <a:p>
            <a:pPr algn="just"/>
            <a:endParaRPr lang="es-ES" sz="1200"/>
          </a:p>
        </p:txBody>
      </p:sp>
      <p:sp>
        <p:nvSpPr>
          <p:cNvPr id="4" name="CuadroTexto 3">
            <a:extLst>
              <a:ext uri="{FF2B5EF4-FFF2-40B4-BE49-F238E27FC236}">
                <a16:creationId xmlns:a16="http://schemas.microsoft.com/office/drawing/2014/main" id="{E5B1A29C-7CD2-474E-8465-44528841CF7C}"/>
              </a:ext>
            </a:extLst>
          </p:cNvPr>
          <p:cNvSpPr txBox="1"/>
          <p:nvPr/>
        </p:nvSpPr>
        <p:spPr>
          <a:xfrm>
            <a:off x="4422475" y="2035835"/>
            <a:ext cx="6811993"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s-ES" dirty="0">
                <a:ea typeface="+mn-lt"/>
                <a:cs typeface="+mn-lt"/>
              </a:rPr>
              <a:t>El objetivo de la sesión es haceros más llevadera la situación actual y que los </a:t>
            </a:r>
            <a:r>
              <a:rPr lang="es-ES" dirty="0" err="1">
                <a:ea typeface="+mn-lt"/>
                <a:cs typeface="+mn-lt"/>
              </a:rPr>
              <a:t>chic@s</a:t>
            </a:r>
            <a:r>
              <a:rPr lang="es-ES" dirty="0">
                <a:ea typeface="+mn-lt"/>
                <a:cs typeface="+mn-lt"/>
              </a:rPr>
              <a:t> no se desvinculen del deporte. Recordamos que no es un entrenamiento normal, se trata de juguéis con los chicos a través de su deporte, El Judo.</a:t>
            </a:r>
            <a:endParaRPr lang="es-ES" dirty="0"/>
          </a:p>
          <a:p>
            <a:pPr algn="just"/>
            <a:r>
              <a:rPr lang="es-ES" dirty="0">
                <a:ea typeface="+mn-lt"/>
                <a:cs typeface="+mn-lt"/>
              </a:rPr>
              <a:t>Los padres, a partir de ahora profes y compañeros de judo, tenéis que ser buenos actores y a la vez recordar esos momentos cuando jugabais de niño. </a:t>
            </a:r>
            <a:endParaRPr lang="es-ES" dirty="0"/>
          </a:p>
          <a:p>
            <a:pPr algn="just"/>
            <a:r>
              <a:rPr lang="es-ES" dirty="0">
                <a:ea typeface="+mn-lt"/>
                <a:cs typeface="+mn-lt"/>
              </a:rPr>
              <a:t>Podéis imitar a los profes en sus movimientos, gestos, forma de hablar y llevar el traje, </a:t>
            </a:r>
            <a:r>
              <a:rPr lang="es-ES" dirty="0" err="1">
                <a:ea typeface="+mn-lt"/>
                <a:cs typeface="+mn-lt"/>
              </a:rPr>
              <a:t>etc</a:t>
            </a:r>
            <a:r>
              <a:rPr lang="es-ES" dirty="0">
                <a:ea typeface="+mn-lt"/>
                <a:cs typeface="+mn-lt"/>
              </a:rPr>
              <a:t>, los chicos se reirán.</a:t>
            </a:r>
            <a:endParaRPr lang="es-ES" dirty="0"/>
          </a:p>
          <a:p>
            <a:pPr algn="just"/>
            <a:r>
              <a:rPr lang="es-ES" dirty="0">
                <a:ea typeface="+mn-lt"/>
                <a:cs typeface="+mn-lt"/>
              </a:rPr>
              <a:t>Los profes os ayudaremos en todo lo que podamos.</a:t>
            </a:r>
            <a:endParaRPr lang="es-ES" dirty="0"/>
          </a:p>
          <a:p>
            <a:pPr algn="just"/>
            <a:r>
              <a:rPr lang="es-ES" dirty="0">
                <a:ea typeface="+mn-lt"/>
                <a:cs typeface="+mn-lt"/>
              </a:rPr>
              <a:t>¡VAMOS EQUIPO!</a:t>
            </a:r>
            <a:endParaRPr lang="es-ES" dirty="0"/>
          </a:p>
          <a:p>
            <a:br>
              <a:rPr lang="en-US" dirty="0"/>
            </a:br>
            <a:endParaRPr lang="en-US" dirty="0"/>
          </a:p>
        </p:txBody>
      </p:sp>
    </p:spTree>
    <p:extLst>
      <p:ext uri="{BB962C8B-B14F-4D97-AF65-F5344CB8AC3E}">
        <p14:creationId xmlns:p14="http://schemas.microsoft.com/office/powerpoint/2010/main" val="1607718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F5E1885-4B77-4930-AF94-83DC34F516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9" name="Rectangle 8">
            <a:extLst>
              <a:ext uri="{FF2B5EF4-FFF2-40B4-BE49-F238E27FC236}">
                <a16:creationId xmlns:a16="http://schemas.microsoft.com/office/drawing/2014/main" id="{12CED8F1-A066-4193-A0C6-FA32AABA2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6FC2AD83-6F23-413C-AD90-9F32AF8275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28" y="6581"/>
            <a:ext cx="11741281" cy="56002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2" descr="Imagen que contiene dibujo, tabla&#10;&#10;Descripción generada con confianza muy alta">
            <a:extLst>
              <a:ext uri="{FF2B5EF4-FFF2-40B4-BE49-F238E27FC236}">
                <a16:creationId xmlns:a16="http://schemas.microsoft.com/office/drawing/2014/main" id="{8C8745F4-484A-45B1-8488-26D1ECEDF35B}"/>
              </a:ext>
            </a:extLst>
          </p:cNvPr>
          <p:cNvPicPr>
            <a:picLocks noChangeAspect="1"/>
          </p:cNvPicPr>
          <p:nvPr/>
        </p:nvPicPr>
        <p:blipFill>
          <a:blip r:embed="rId4"/>
          <a:stretch>
            <a:fillRect/>
          </a:stretch>
        </p:blipFill>
        <p:spPr>
          <a:xfrm>
            <a:off x="899746" y="321733"/>
            <a:ext cx="5785979" cy="2878613"/>
          </a:xfrm>
          <a:prstGeom prst="rect">
            <a:avLst/>
          </a:prstGeom>
        </p:spPr>
      </p:pic>
      <p:sp>
        <p:nvSpPr>
          <p:cNvPr id="13" name="Rectangle 12">
            <a:extLst>
              <a:ext uri="{FF2B5EF4-FFF2-40B4-BE49-F238E27FC236}">
                <a16:creationId xmlns:a16="http://schemas.microsoft.com/office/drawing/2014/main" id="{7367BE40-CEB0-42C0-A019-83612A9D1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9527" y="6581"/>
            <a:ext cx="5051254" cy="5600215"/>
          </a:xfrm>
          <a:prstGeom prst="rect">
            <a:avLst/>
          </a:prstGeom>
          <a:gradFill flip="none" rotWithShape="1">
            <a:gsLst>
              <a:gs pos="0">
                <a:schemeClr val="tx1">
                  <a:alpha val="0"/>
                </a:schemeClr>
              </a:gs>
              <a:gs pos="54900">
                <a:srgbClr val="000000">
                  <a:alpha val="10000"/>
                </a:srgbClr>
              </a:gs>
              <a:gs pos="100000">
                <a:schemeClr val="tx1">
                  <a:alpha val="3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3A1CF79-E584-4525-AB80-C5E826445E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80499" y="0"/>
            <a:ext cx="5051254" cy="5600215"/>
          </a:xfrm>
          <a:prstGeom prst="rect">
            <a:avLst/>
          </a:prstGeom>
          <a:gradFill flip="none" rotWithShape="1">
            <a:gsLst>
              <a:gs pos="0">
                <a:schemeClr val="tx1">
                  <a:alpha val="0"/>
                </a:schemeClr>
              </a:gs>
              <a:gs pos="54900">
                <a:srgbClr val="000000">
                  <a:alpha val="10000"/>
                </a:srgbClr>
              </a:gs>
              <a:gs pos="100000">
                <a:schemeClr val="tx1">
                  <a:alpha val="3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DFF68DC-7619-4C0C-B291-0018372D2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600215"/>
            <a:ext cx="1173175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9" name="Freeform 9">
            <a:extLst>
              <a:ext uri="{FF2B5EF4-FFF2-40B4-BE49-F238E27FC236}">
                <a16:creationId xmlns:a16="http://schemas.microsoft.com/office/drawing/2014/main" id="{5003435F-4995-49A0-9B3D-4955D2822A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63766"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3" name="CuadroTexto 2">
            <a:extLst>
              <a:ext uri="{FF2B5EF4-FFF2-40B4-BE49-F238E27FC236}">
                <a16:creationId xmlns:a16="http://schemas.microsoft.com/office/drawing/2014/main" id="{A6C1F261-62B2-4C51-918A-EA419BEA9A90}"/>
              </a:ext>
            </a:extLst>
          </p:cNvPr>
          <p:cNvSpPr txBox="1"/>
          <p:nvPr/>
        </p:nvSpPr>
        <p:spPr>
          <a:xfrm>
            <a:off x="2783457" y="1935192"/>
            <a:ext cx="1923691"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sz="4400" dirty="0">
                <a:solidFill>
                  <a:schemeClr val="accent1"/>
                </a:solidFill>
              </a:rPr>
              <a:t>SALUDO</a:t>
            </a:r>
          </a:p>
        </p:txBody>
      </p:sp>
      <p:sp>
        <p:nvSpPr>
          <p:cNvPr id="4" name="CuadroTexto 3">
            <a:extLst>
              <a:ext uri="{FF2B5EF4-FFF2-40B4-BE49-F238E27FC236}">
                <a16:creationId xmlns:a16="http://schemas.microsoft.com/office/drawing/2014/main" id="{EAD78F23-A6DA-404B-8A1B-51E5BCCD9104}"/>
              </a:ext>
            </a:extLst>
          </p:cNvPr>
          <p:cNvSpPr txBox="1"/>
          <p:nvPr/>
        </p:nvSpPr>
        <p:spPr>
          <a:xfrm>
            <a:off x="6334665" y="2654060"/>
            <a:ext cx="4037161"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s-ES" dirty="0">
                <a:ea typeface="+mn-lt"/>
                <a:cs typeface="+mn-lt"/>
              </a:rPr>
              <a:t>Saluda correctamente a tus </a:t>
            </a:r>
            <a:r>
              <a:rPr lang="es-ES" dirty="0" err="1">
                <a:ea typeface="+mn-lt"/>
                <a:cs typeface="+mn-lt"/>
              </a:rPr>
              <a:t>Ukes</a:t>
            </a:r>
            <a:r>
              <a:rPr lang="es-ES" dirty="0">
                <a:ea typeface="+mn-lt"/>
                <a:cs typeface="+mn-lt"/>
              </a:rPr>
              <a:t>. </a:t>
            </a:r>
          </a:p>
          <a:p>
            <a:pPr algn="just"/>
            <a:endParaRPr lang="es-ES">
              <a:ea typeface="+mn-lt"/>
              <a:cs typeface="+mn-lt"/>
            </a:endParaRPr>
          </a:p>
          <a:p>
            <a:pPr algn="just"/>
            <a:r>
              <a:rPr lang="es-ES" dirty="0">
                <a:ea typeface="+mn-lt"/>
                <a:cs typeface="+mn-lt"/>
              </a:rPr>
              <a:t>Si no saben enséñales. </a:t>
            </a:r>
            <a:endParaRPr lang="es-ES" dirty="0"/>
          </a:p>
          <a:p>
            <a:endParaRPr lang="es-ES">
              <a:ea typeface="+mn-lt"/>
              <a:cs typeface="+mn-lt"/>
            </a:endParaRPr>
          </a:p>
          <a:p>
            <a:r>
              <a:rPr lang="es-ES" dirty="0">
                <a:ea typeface="+mn-lt"/>
                <a:cs typeface="+mn-lt"/>
              </a:rPr>
              <a:t>Recuerda que hay dos saludos</a:t>
            </a:r>
            <a:endParaRPr lang="es-ES" dirty="0"/>
          </a:p>
        </p:txBody>
      </p:sp>
      <p:pic>
        <p:nvPicPr>
          <p:cNvPr id="5" name="Imagen 9" descr="Imagen que contiene dibujo&#10;&#10;Descripción generada con confianza muy alta">
            <a:extLst>
              <a:ext uri="{FF2B5EF4-FFF2-40B4-BE49-F238E27FC236}">
                <a16:creationId xmlns:a16="http://schemas.microsoft.com/office/drawing/2014/main" id="{038AE95E-66E6-4D39-8453-0F4BA316068B}"/>
              </a:ext>
            </a:extLst>
          </p:cNvPr>
          <p:cNvPicPr>
            <a:picLocks noChangeAspect="1"/>
          </p:cNvPicPr>
          <p:nvPr/>
        </p:nvPicPr>
        <p:blipFill>
          <a:blip r:embed="rId5"/>
          <a:stretch>
            <a:fillRect/>
          </a:stretch>
        </p:blipFill>
        <p:spPr>
          <a:xfrm>
            <a:off x="10288438" y="130834"/>
            <a:ext cx="1132936" cy="1132936"/>
          </a:xfrm>
          <a:prstGeom prst="rect">
            <a:avLst/>
          </a:prstGeom>
        </p:spPr>
      </p:pic>
    </p:spTree>
    <p:extLst>
      <p:ext uri="{BB962C8B-B14F-4D97-AF65-F5344CB8AC3E}">
        <p14:creationId xmlns:p14="http://schemas.microsoft.com/office/powerpoint/2010/main" val="31427873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54915C5-707B-4B29-9E6B-116367F841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70191" cy="6858000"/>
          </a:xfrm>
          <a:custGeom>
            <a:avLst/>
            <a:gdLst>
              <a:gd name="connsiteX0" fmla="*/ 1 w 4061802"/>
              <a:gd name="connsiteY0" fmla="*/ 0 h 6858000"/>
              <a:gd name="connsiteX1" fmla="*/ 4059081 w 4061802"/>
              <a:gd name="connsiteY1" fmla="*/ 0 h 6858000"/>
              <a:gd name="connsiteX2" fmla="*/ 4059081 w 4061802"/>
              <a:gd name="connsiteY2" fmla="*/ 2339825 h 6858000"/>
              <a:gd name="connsiteX3" fmla="*/ 4061802 w 4061802"/>
              <a:gd name="connsiteY3" fmla="*/ 2339683 h 6858000"/>
              <a:gd name="connsiteX4" fmla="*/ 4061802 w 4061802"/>
              <a:gd name="connsiteY4" fmla="*/ 3776054 h 6858000"/>
              <a:gd name="connsiteX5" fmla="*/ 4059081 w 4061802"/>
              <a:gd name="connsiteY5" fmla="*/ 3776199 h 6858000"/>
              <a:gd name="connsiteX6" fmla="*/ 4059081 w 4061802"/>
              <a:gd name="connsiteY6" fmla="*/ 6858000 h 6858000"/>
              <a:gd name="connsiteX7" fmla="*/ 1 w 4061802"/>
              <a:gd name="connsiteY7" fmla="*/ 6858000 h 6858000"/>
              <a:gd name="connsiteX8" fmla="*/ 1 w 4061802"/>
              <a:gd name="connsiteY8" fmla="*/ 3992604 h 6858000"/>
              <a:gd name="connsiteX9" fmla="*/ 0 w 4061802"/>
              <a:gd name="connsiteY9" fmla="*/ 3992604 h 6858000"/>
              <a:gd name="connsiteX10" fmla="*/ 0 w 4061802"/>
              <a:gd name="connsiteY10" fmla="*/ 2552279 h 6858000"/>
              <a:gd name="connsiteX11" fmla="*/ 1 w 4061802"/>
              <a:gd name="connsiteY11" fmla="*/ 255227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61802" h="6858000">
                <a:moveTo>
                  <a:pt x="1" y="0"/>
                </a:moveTo>
                <a:lnTo>
                  <a:pt x="4059081" y="0"/>
                </a:lnTo>
                <a:lnTo>
                  <a:pt x="4059081" y="2339825"/>
                </a:lnTo>
                <a:lnTo>
                  <a:pt x="4061802" y="2339683"/>
                </a:lnTo>
                <a:lnTo>
                  <a:pt x="4061802" y="3776054"/>
                </a:lnTo>
                <a:lnTo>
                  <a:pt x="4059081" y="3776199"/>
                </a:lnTo>
                <a:lnTo>
                  <a:pt x="4059081" y="6858000"/>
                </a:lnTo>
                <a:lnTo>
                  <a:pt x="1" y="6858000"/>
                </a:lnTo>
                <a:lnTo>
                  <a:pt x="1" y="3992604"/>
                </a:lnTo>
                <a:lnTo>
                  <a:pt x="0" y="3992604"/>
                </a:lnTo>
                <a:lnTo>
                  <a:pt x="0" y="2552279"/>
                </a:lnTo>
                <a:lnTo>
                  <a:pt x="1" y="2552279"/>
                </a:lnTo>
                <a:close/>
              </a:path>
            </a:pathLst>
          </a:custGeom>
          <a:gradFill flip="none" rotWithShape="1">
            <a:gsLst>
              <a:gs pos="34000">
                <a:schemeClr val="accent1"/>
              </a:gs>
              <a:gs pos="100000">
                <a:schemeClr val="accent1">
                  <a:lumMod val="50000"/>
                </a:schemeClr>
              </a:gs>
            </a:gsLst>
            <a:lin ang="3600000" scaled="0"/>
            <a:tileRect/>
          </a:gradFill>
          <a:ln>
            <a:noFill/>
          </a:ln>
        </p:spPr>
        <p:style>
          <a:lnRef idx="1">
            <a:schemeClr val="accent1"/>
          </a:lnRef>
          <a:fillRef idx="3">
            <a:schemeClr val="accent1"/>
          </a:fillRef>
          <a:effectRef idx="2">
            <a:schemeClr val="accent1"/>
          </a:effectRef>
          <a:fontRef idx="minor">
            <a:schemeClr val="lt1"/>
          </a:fontRef>
        </p:style>
      </p:sp>
      <p:sp>
        <p:nvSpPr>
          <p:cNvPr id="2" name="Título 1">
            <a:extLst>
              <a:ext uri="{FF2B5EF4-FFF2-40B4-BE49-F238E27FC236}">
                <a16:creationId xmlns:a16="http://schemas.microsoft.com/office/drawing/2014/main" id="{76DEA8E8-22DE-4F9E-903F-6E0EF5B71EE3}"/>
              </a:ext>
            </a:extLst>
          </p:cNvPr>
          <p:cNvSpPr>
            <a:spLocks noGrp="1"/>
          </p:cNvSpPr>
          <p:nvPr>
            <p:ph type="title"/>
          </p:nvPr>
        </p:nvSpPr>
        <p:spPr>
          <a:xfrm>
            <a:off x="514071" y="1226122"/>
            <a:ext cx="3226796" cy="4405756"/>
          </a:xfrm>
        </p:spPr>
        <p:txBody>
          <a:bodyPr anchor="ctr">
            <a:normAutofit/>
          </a:bodyPr>
          <a:lstStyle/>
          <a:p>
            <a:pPr algn="ctr"/>
            <a:r>
              <a:rPr lang="es-ES" sz="3600" dirty="0">
                <a:solidFill>
                  <a:srgbClr val="FFFFFF"/>
                </a:solidFill>
              </a:rPr>
              <a:t>CALENTAMIENTO</a:t>
            </a:r>
            <a:br>
              <a:rPr lang="es-ES" sz="3600" dirty="0"/>
            </a:br>
            <a:r>
              <a:rPr lang="es-ES" sz="2400" dirty="0">
                <a:solidFill>
                  <a:schemeClr val="tx1"/>
                </a:solidFill>
              </a:rPr>
              <a:t>( JOSE ANTONIO – CD JUDOLIN )</a:t>
            </a:r>
          </a:p>
        </p:txBody>
      </p:sp>
      <p:sp>
        <p:nvSpPr>
          <p:cNvPr id="10" name="Rectangle 9">
            <a:extLst>
              <a:ext uri="{FF2B5EF4-FFF2-40B4-BE49-F238E27FC236}">
                <a16:creationId xmlns:a16="http://schemas.microsoft.com/office/drawing/2014/main" id="{26B8E032-9914-4C00-B51A-C2DA16271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21733" cy="6858000"/>
          </a:xfrm>
          <a:prstGeom prst="rect">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43B4841E-E6B6-48C3-BA02-F73659C6DA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1802" y="1"/>
            <a:ext cx="8130198" cy="6857999"/>
          </a:xfrm>
          <a:custGeom>
            <a:avLst/>
            <a:gdLst>
              <a:gd name="connsiteX0" fmla="*/ 0 w 8130198"/>
              <a:gd name="connsiteY0" fmla="*/ 0 h 6857999"/>
              <a:gd name="connsiteX1" fmla="*/ 7241014 w 8130198"/>
              <a:gd name="connsiteY1" fmla="*/ 0 h 6857999"/>
              <a:gd name="connsiteX2" fmla="*/ 8130198 w 8130198"/>
              <a:gd name="connsiteY2" fmla="*/ 0 h 6857999"/>
              <a:gd name="connsiteX3" fmla="*/ 8130198 w 8130198"/>
              <a:gd name="connsiteY3" fmla="*/ 6857999 h 6857999"/>
              <a:gd name="connsiteX4" fmla="*/ 0 w 8130198"/>
              <a:gd name="connsiteY4" fmla="*/ 6857999 h 6857999"/>
              <a:gd name="connsiteX5" fmla="*/ 0 w 8130198"/>
              <a:gd name="connsiteY5" fmla="*/ 637536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30198" h="6857999">
                <a:moveTo>
                  <a:pt x="0" y="0"/>
                </a:moveTo>
                <a:lnTo>
                  <a:pt x="7241014" y="0"/>
                </a:lnTo>
                <a:lnTo>
                  <a:pt x="8130198" y="0"/>
                </a:lnTo>
                <a:lnTo>
                  <a:pt x="8130198" y="6857999"/>
                </a:lnTo>
                <a:lnTo>
                  <a:pt x="0" y="6857999"/>
                </a:lnTo>
                <a:lnTo>
                  <a:pt x="0" y="6375361"/>
                </a:lnTo>
                <a:close/>
              </a:path>
            </a:pathLst>
          </a:custGeom>
          <a:ln>
            <a:noFill/>
          </a:ln>
          <a:effectLst/>
        </p:spPr>
        <p:style>
          <a:lnRef idx="1">
            <a:schemeClr val="accent1"/>
          </a:lnRef>
          <a:fillRef idx="3">
            <a:schemeClr val="accent1"/>
          </a:fillRef>
          <a:effectRef idx="2">
            <a:schemeClr val="accent1"/>
          </a:effectRef>
          <a:fontRef idx="minor">
            <a:schemeClr val="lt1"/>
          </a:fontRef>
        </p:style>
      </p:sp>
      <p:pic>
        <p:nvPicPr>
          <p:cNvPr id="11" name="Imagen 9" descr="Imagen que contiene dibujo&#10;&#10;Descripción generada con confianza muy alta">
            <a:extLst>
              <a:ext uri="{FF2B5EF4-FFF2-40B4-BE49-F238E27FC236}">
                <a16:creationId xmlns:a16="http://schemas.microsoft.com/office/drawing/2014/main" id="{1D33B14B-E571-413C-A8F1-DE37CFC49099}"/>
              </a:ext>
            </a:extLst>
          </p:cNvPr>
          <p:cNvPicPr>
            <a:picLocks noChangeAspect="1"/>
          </p:cNvPicPr>
          <p:nvPr/>
        </p:nvPicPr>
        <p:blipFill>
          <a:blip r:embed="rId4"/>
          <a:stretch>
            <a:fillRect/>
          </a:stretch>
        </p:blipFill>
        <p:spPr>
          <a:xfrm>
            <a:off x="10288438" y="130834"/>
            <a:ext cx="1132936" cy="1132936"/>
          </a:xfrm>
          <a:prstGeom prst="rect">
            <a:avLst/>
          </a:prstGeom>
        </p:spPr>
      </p:pic>
      <p:sp>
        <p:nvSpPr>
          <p:cNvPr id="3" name="CuadroTexto 2">
            <a:extLst>
              <a:ext uri="{FF2B5EF4-FFF2-40B4-BE49-F238E27FC236}">
                <a16:creationId xmlns:a16="http://schemas.microsoft.com/office/drawing/2014/main" id="{1C198D41-127C-463E-AA55-015478B44A4D}"/>
              </a:ext>
            </a:extLst>
          </p:cNvPr>
          <p:cNvSpPr txBox="1"/>
          <p:nvPr/>
        </p:nvSpPr>
        <p:spPr>
          <a:xfrm>
            <a:off x="5213231" y="5400136"/>
            <a:ext cx="531674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mn-lt"/>
                <a:cs typeface="+mn-lt"/>
                <a:hlinkClick r:id="rId5"/>
              </a:rPr>
              <a:t>https://www.youtube.com/watch?v=pDVFyOdeZow</a:t>
            </a:r>
            <a:endParaRPr lang="es-ES"/>
          </a:p>
        </p:txBody>
      </p:sp>
      <p:pic>
        <p:nvPicPr>
          <p:cNvPr id="4" name="Imagen 5">
            <a:hlinkClick r:id="" action="ppaction://media"/>
            <a:extLst>
              <a:ext uri="{FF2B5EF4-FFF2-40B4-BE49-F238E27FC236}">
                <a16:creationId xmlns:a16="http://schemas.microsoft.com/office/drawing/2014/main" id="{B792B8C1-CAB8-4727-ABF4-A89F0EF1DB4D}"/>
              </a:ext>
            </a:extLst>
          </p:cNvPr>
          <p:cNvPicPr>
            <a:picLocks noRot="1" noChangeAspect="1"/>
          </p:cNvPicPr>
          <p:nvPr>
            <a:videoFile r:link="rId1"/>
          </p:nvPr>
        </p:nvPicPr>
        <p:blipFill>
          <a:blip r:embed="rId6"/>
          <a:stretch>
            <a:fillRect/>
          </a:stretch>
        </p:blipFill>
        <p:spPr>
          <a:xfrm>
            <a:off x="4773283" y="1812446"/>
            <a:ext cx="5420264" cy="3132466"/>
          </a:xfrm>
          <a:prstGeom prst="rect">
            <a:avLst/>
          </a:prstGeom>
        </p:spPr>
      </p:pic>
    </p:spTree>
    <p:extLst>
      <p:ext uri="{BB962C8B-B14F-4D97-AF65-F5344CB8AC3E}">
        <p14:creationId xmlns:p14="http://schemas.microsoft.com/office/powerpoint/2010/main" val="2434767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54915C5-707B-4B29-9E6B-116367F841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70191" cy="6858000"/>
          </a:xfrm>
          <a:custGeom>
            <a:avLst/>
            <a:gdLst>
              <a:gd name="connsiteX0" fmla="*/ 1 w 4061802"/>
              <a:gd name="connsiteY0" fmla="*/ 0 h 6858000"/>
              <a:gd name="connsiteX1" fmla="*/ 4059081 w 4061802"/>
              <a:gd name="connsiteY1" fmla="*/ 0 h 6858000"/>
              <a:gd name="connsiteX2" fmla="*/ 4059081 w 4061802"/>
              <a:gd name="connsiteY2" fmla="*/ 2339825 h 6858000"/>
              <a:gd name="connsiteX3" fmla="*/ 4061802 w 4061802"/>
              <a:gd name="connsiteY3" fmla="*/ 2339683 h 6858000"/>
              <a:gd name="connsiteX4" fmla="*/ 4061802 w 4061802"/>
              <a:gd name="connsiteY4" fmla="*/ 3776054 h 6858000"/>
              <a:gd name="connsiteX5" fmla="*/ 4059081 w 4061802"/>
              <a:gd name="connsiteY5" fmla="*/ 3776199 h 6858000"/>
              <a:gd name="connsiteX6" fmla="*/ 4059081 w 4061802"/>
              <a:gd name="connsiteY6" fmla="*/ 6858000 h 6858000"/>
              <a:gd name="connsiteX7" fmla="*/ 1 w 4061802"/>
              <a:gd name="connsiteY7" fmla="*/ 6858000 h 6858000"/>
              <a:gd name="connsiteX8" fmla="*/ 1 w 4061802"/>
              <a:gd name="connsiteY8" fmla="*/ 3992604 h 6858000"/>
              <a:gd name="connsiteX9" fmla="*/ 0 w 4061802"/>
              <a:gd name="connsiteY9" fmla="*/ 3992604 h 6858000"/>
              <a:gd name="connsiteX10" fmla="*/ 0 w 4061802"/>
              <a:gd name="connsiteY10" fmla="*/ 2552279 h 6858000"/>
              <a:gd name="connsiteX11" fmla="*/ 1 w 4061802"/>
              <a:gd name="connsiteY11" fmla="*/ 255227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61802" h="6858000">
                <a:moveTo>
                  <a:pt x="1" y="0"/>
                </a:moveTo>
                <a:lnTo>
                  <a:pt x="4059081" y="0"/>
                </a:lnTo>
                <a:lnTo>
                  <a:pt x="4059081" y="2339825"/>
                </a:lnTo>
                <a:lnTo>
                  <a:pt x="4061802" y="2339683"/>
                </a:lnTo>
                <a:lnTo>
                  <a:pt x="4061802" y="3776054"/>
                </a:lnTo>
                <a:lnTo>
                  <a:pt x="4059081" y="3776199"/>
                </a:lnTo>
                <a:lnTo>
                  <a:pt x="4059081" y="6858000"/>
                </a:lnTo>
                <a:lnTo>
                  <a:pt x="1" y="6858000"/>
                </a:lnTo>
                <a:lnTo>
                  <a:pt x="1" y="3992604"/>
                </a:lnTo>
                <a:lnTo>
                  <a:pt x="0" y="3992604"/>
                </a:lnTo>
                <a:lnTo>
                  <a:pt x="0" y="2552279"/>
                </a:lnTo>
                <a:lnTo>
                  <a:pt x="1" y="2552279"/>
                </a:lnTo>
                <a:close/>
              </a:path>
            </a:pathLst>
          </a:custGeom>
          <a:gradFill flip="none" rotWithShape="1">
            <a:gsLst>
              <a:gs pos="34000">
                <a:schemeClr val="accent1"/>
              </a:gs>
              <a:gs pos="100000">
                <a:schemeClr val="accent1">
                  <a:lumMod val="50000"/>
                </a:schemeClr>
              </a:gs>
            </a:gsLst>
            <a:lin ang="3600000" scaled="0"/>
            <a:tileRect/>
          </a:gradFill>
          <a:ln>
            <a:noFill/>
          </a:ln>
        </p:spPr>
        <p:style>
          <a:lnRef idx="1">
            <a:schemeClr val="accent1"/>
          </a:lnRef>
          <a:fillRef idx="3">
            <a:schemeClr val="accent1"/>
          </a:fillRef>
          <a:effectRef idx="2">
            <a:schemeClr val="accent1"/>
          </a:effectRef>
          <a:fontRef idx="minor">
            <a:schemeClr val="lt1"/>
          </a:fontRef>
        </p:style>
      </p:sp>
      <p:sp>
        <p:nvSpPr>
          <p:cNvPr id="2" name="Título 1">
            <a:extLst>
              <a:ext uri="{FF2B5EF4-FFF2-40B4-BE49-F238E27FC236}">
                <a16:creationId xmlns:a16="http://schemas.microsoft.com/office/drawing/2014/main" id="{76DEA8E8-22DE-4F9E-903F-6E0EF5B71EE3}"/>
              </a:ext>
            </a:extLst>
          </p:cNvPr>
          <p:cNvSpPr>
            <a:spLocks noGrp="1"/>
          </p:cNvSpPr>
          <p:nvPr>
            <p:ph type="title"/>
          </p:nvPr>
        </p:nvSpPr>
        <p:spPr>
          <a:xfrm>
            <a:off x="514071" y="1226122"/>
            <a:ext cx="3226796" cy="4405756"/>
          </a:xfrm>
        </p:spPr>
        <p:txBody>
          <a:bodyPr anchor="ctr">
            <a:normAutofit/>
          </a:bodyPr>
          <a:lstStyle/>
          <a:p>
            <a:pPr algn="ctr"/>
            <a:r>
              <a:rPr lang="es-ES" sz="3600" dirty="0">
                <a:solidFill>
                  <a:srgbClr val="FFFFFF"/>
                </a:solidFill>
              </a:rPr>
              <a:t>Juego #1</a:t>
            </a:r>
            <a:br>
              <a:rPr lang="es-ES" sz="3600" dirty="0"/>
            </a:br>
            <a:r>
              <a:rPr lang="es-ES" sz="3600" dirty="0">
                <a:solidFill>
                  <a:schemeClr val="tx1"/>
                </a:solidFill>
              </a:rPr>
              <a:t>NIVEL 1</a:t>
            </a:r>
            <a:br>
              <a:rPr lang="es-ES" sz="3600" dirty="0">
                <a:solidFill>
                  <a:schemeClr val="tx1"/>
                </a:solidFill>
              </a:rPr>
            </a:br>
            <a:br>
              <a:rPr lang="es-ES" sz="3600" dirty="0"/>
            </a:br>
            <a:endParaRPr lang="es-ES" sz="2400">
              <a:solidFill>
                <a:schemeClr val="bg1"/>
              </a:solidFill>
            </a:endParaRPr>
          </a:p>
        </p:txBody>
      </p:sp>
      <p:sp>
        <p:nvSpPr>
          <p:cNvPr id="10" name="Rectangle 9">
            <a:extLst>
              <a:ext uri="{FF2B5EF4-FFF2-40B4-BE49-F238E27FC236}">
                <a16:creationId xmlns:a16="http://schemas.microsoft.com/office/drawing/2014/main" id="{26B8E032-9914-4C00-B51A-C2DA16271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21733" cy="6858000"/>
          </a:xfrm>
          <a:prstGeom prst="rect">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43B4841E-E6B6-48C3-BA02-F73659C6DA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1802" y="1"/>
            <a:ext cx="8130198" cy="6857999"/>
          </a:xfrm>
          <a:custGeom>
            <a:avLst/>
            <a:gdLst>
              <a:gd name="connsiteX0" fmla="*/ 0 w 8130198"/>
              <a:gd name="connsiteY0" fmla="*/ 0 h 6857999"/>
              <a:gd name="connsiteX1" fmla="*/ 7241014 w 8130198"/>
              <a:gd name="connsiteY1" fmla="*/ 0 h 6857999"/>
              <a:gd name="connsiteX2" fmla="*/ 8130198 w 8130198"/>
              <a:gd name="connsiteY2" fmla="*/ 0 h 6857999"/>
              <a:gd name="connsiteX3" fmla="*/ 8130198 w 8130198"/>
              <a:gd name="connsiteY3" fmla="*/ 6857999 h 6857999"/>
              <a:gd name="connsiteX4" fmla="*/ 0 w 8130198"/>
              <a:gd name="connsiteY4" fmla="*/ 6857999 h 6857999"/>
              <a:gd name="connsiteX5" fmla="*/ 0 w 8130198"/>
              <a:gd name="connsiteY5" fmla="*/ 637536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30198" h="6857999">
                <a:moveTo>
                  <a:pt x="0" y="0"/>
                </a:moveTo>
                <a:lnTo>
                  <a:pt x="7241014" y="0"/>
                </a:lnTo>
                <a:lnTo>
                  <a:pt x="8130198" y="0"/>
                </a:lnTo>
                <a:lnTo>
                  <a:pt x="8130198" y="6857999"/>
                </a:lnTo>
                <a:lnTo>
                  <a:pt x="0" y="6857999"/>
                </a:lnTo>
                <a:lnTo>
                  <a:pt x="0" y="6375361"/>
                </a:lnTo>
                <a:close/>
              </a:path>
            </a:pathLst>
          </a:custGeom>
          <a:ln>
            <a:noFill/>
          </a:ln>
          <a:effectLst/>
        </p:spPr>
        <p:style>
          <a:lnRef idx="1">
            <a:schemeClr val="accent1"/>
          </a:lnRef>
          <a:fillRef idx="3">
            <a:schemeClr val="accent1"/>
          </a:fillRef>
          <a:effectRef idx="2">
            <a:schemeClr val="accent1"/>
          </a:effectRef>
          <a:fontRef idx="minor">
            <a:schemeClr val="lt1"/>
          </a:fontRef>
        </p:style>
      </p:sp>
      <p:sp>
        <p:nvSpPr>
          <p:cNvPr id="6" name="CuadroTexto 5">
            <a:extLst>
              <a:ext uri="{FF2B5EF4-FFF2-40B4-BE49-F238E27FC236}">
                <a16:creationId xmlns:a16="http://schemas.microsoft.com/office/drawing/2014/main" id="{78216AB5-DA85-4C36-95CC-54233C63D415}"/>
              </a:ext>
            </a:extLst>
          </p:cNvPr>
          <p:cNvSpPr txBox="1"/>
          <p:nvPr/>
        </p:nvSpPr>
        <p:spPr>
          <a:xfrm>
            <a:off x="4580626" y="698739"/>
            <a:ext cx="7545236" cy="39087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dirty="0">
                <a:solidFill>
                  <a:schemeClr val="accent1"/>
                </a:solidFill>
              </a:rPr>
              <a:t>JUEGO</a:t>
            </a:r>
            <a:r>
              <a:rPr lang="es-ES" dirty="0"/>
              <a:t>: "</a:t>
            </a:r>
            <a:r>
              <a:rPr lang="es-ES" dirty="0">
                <a:ea typeface="+mn-lt"/>
                <a:cs typeface="+mn-lt"/>
              </a:rPr>
              <a:t>LA EXCAVADORA</a:t>
            </a:r>
            <a:r>
              <a:rPr lang="es-ES" dirty="0"/>
              <a:t>"</a:t>
            </a:r>
          </a:p>
          <a:p>
            <a:endParaRPr lang="es-ES"/>
          </a:p>
          <a:p>
            <a:r>
              <a:rPr lang="es-ES" dirty="0">
                <a:solidFill>
                  <a:schemeClr val="accent1"/>
                </a:solidFill>
              </a:rPr>
              <a:t>DESCRIPCIÓN</a:t>
            </a:r>
            <a:r>
              <a:rPr lang="es-ES" dirty="0"/>
              <a:t>:</a:t>
            </a:r>
          </a:p>
          <a:p>
            <a:pPr algn="just"/>
            <a:endParaRPr lang="es-ES" dirty="0">
              <a:ea typeface="+mn-lt"/>
              <a:cs typeface="+mn-lt"/>
            </a:endParaRPr>
          </a:p>
          <a:p>
            <a:pPr algn="just"/>
            <a:r>
              <a:rPr lang="es-ES" dirty="0">
                <a:ea typeface="+mn-lt"/>
                <a:cs typeface="+mn-lt"/>
              </a:rPr>
              <a:t>JUEGO MUY DIVERTIDO EL QUE NOS PROPONE JORGE.</a:t>
            </a:r>
          </a:p>
          <a:p>
            <a:pPr algn="just"/>
            <a:r>
              <a:rPr lang="es-ES" dirty="0"/>
              <a:t>ESTAD ATENTOS AL VIDEO PORQUE OS PROPONE DIFERENTES MISIONES</a:t>
            </a:r>
          </a:p>
          <a:p>
            <a:pPr algn="just"/>
            <a:endParaRPr lang="es-ES" dirty="0">
              <a:ea typeface="+mn-lt"/>
              <a:cs typeface="+mn-lt"/>
            </a:endParaRPr>
          </a:p>
          <a:p>
            <a:r>
              <a:rPr lang="es-ES" dirty="0">
                <a:ea typeface="+mn-lt"/>
                <a:cs typeface="+mn-lt"/>
              </a:rPr>
              <a:t>  </a:t>
            </a:r>
            <a:endParaRPr lang="es-ES"/>
          </a:p>
          <a:p>
            <a:pPr algn="just"/>
            <a:endParaRPr lang="es-ES" dirty="0"/>
          </a:p>
          <a:p>
            <a:endParaRPr lang="es-ES" dirty="0">
              <a:solidFill>
                <a:srgbClr val="000000"/>
              </a:solidFill>
            </a:endParaRPr>
          </a:p>
          <a:p>
            <a:endParaRPr lang="es-ES" dirty="0">
              <a:solidFill>
                <a:schemeClr val="accent1"/>
              </a:solidFill>
            </a:endParaRPr>
          </a:p>
          <a:p>
            <a:endParaRPr lang="es-ES" sz="1400"/>
          </a:p>
          <a:p>
            <a:endParaRPr lang="es-ES"/>
          </a:p>
          <a:p>
            <a:endParaRPr lang="es-ES"/>
          </a:p>
        </p:txBody>
      </p:sp>
      <p:pic>
        <p:nvPicPr>
          <p:cNvPr id="11" name="Imagen 9" descr="Imagen que contiene dibujo&#10;&#10;Descripción generada con confianza muy alta">
            <a:extLst>
              <a:ext uri="{FF2B5EF4-FFF2-40B4-BE49-F238E27FC236}">
                <a16:creationId xmlns:a16="http://schemas.microsoft.com/office/drawing/2014/main" id="{1D33B14B-E571-413C-A8F1-DE37CFC49099}"/>
              </a:ext>
            </a:extLst>
          </p:cNvPr>
          <p:cNvPicPr>
            <a:picLocks noChangeAspect="1"/>
          </p:cNvPicPr>
          <p:nvPr/>
        </p:nvPicPr>
        <p:blipFill>
          <a:blip r:embed="rId4"/>
          <a:stretch>
            <a:fillRect/>
          </a:stretch>
        </p:blipFill>
        <p:spPr>
          <a:xfrm>
            <a:off x="10288438" y="130834"/>
            <a:ext cx="1132936" cy="1132936"/>
          </a:xfrm>
          <a:prstGeom prst="rect">
            <a:avLst/>
          </a:prstGeom>
        </p:spPr>
      </p:pic>
      <p:sp>
        <p:nvSpPr>
          <p:cNvPr id="7" name="CuadroTexto 6">
            <a:extLst>
              <a:ext uri="{FF2B5EF4-FFF2-40B4-BE49-F238E27FC236}">
                <a16:creationId xmlns:a16="http://schemas.microsoft.com/office/drawing/2014/main" id="{01BEBFEE-2773-455F-8A0D-2822C703B866}"/>
              </a:ext>
            </a:extLst>
          </p:cNvPr>
          <p:cNvSpPr txBox="1"/>
          <p:nvPr/>
        </p:nvSpPr>
        <p:spPr>
          <a:xfrm>
            <a:off x="5831457" y="5989608"/>
            <a:ext cx="446848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dirty="0">
                <a:ea typeface="+mn-lt"/>
                <a:cs typeface="+mn-lt"/>
                <a:hlinkClick r:id="rId5"/>
              </a:rPr>
              <a:t>https://www.youtube.com/watch?v=SlHGFxY7tRg&amp;feature=youtu.be</a:t>
            </a:r>
            <a:endParaRPr lang="es-ES">
              <a:ea typeface="+mn-lt"/>
              <a:cs typeface="+mn-lt"/>
              <a:hlinkClick r:id="rId5"/>
            </a:endParaRPr>
          </a:p>
        </p:txBody>
      </p:sp>
      <p:pic>
        <p:nvPicPr>
          <p:cNvPr id="3" name="Imagen 3">
            <a:hlinkClick r:id="" action="ppaction://media"/>
            <a:extLst>
              <a:ext uri="{FF2B5EF4-FFF2-40B4-BE49-F238E27FC236}">
                <a16:creationId xmlns:a16="http://schemas.microsoft.com/office/drawing/2014/main" id="{9E9F1FB9-1B44-49AA-B708-CE28AAE2E619}"/>
              </a:ext>
            </a:extLst>
          </p:cNvPr>
          <p:cNvPicPr>
            <a:picLocks noRot="1" noChangeAspect="1"/>
          </p:cNvPicPr>
          <p:nvPr>
            <a:videoFile r:link="rId1"/>
          </p:nvPr>
        </p:nvPicPr>
        <p:blipFill>
          <a:blip r:embed="rId6"/>
          <a:stretch>
            <a:fillRect/>
          </a:stretch>
        </p:blipFill>
        <p:spPr>
          <a:xfrm>
            <a:off x="5362755" y="2588823"/>
            <a:ext cx="4988943" cy="3175599"/>
          </a:xfrm>
          <a:prstGeom prst="rect">
            <a:avLst/>
          </a:prstGeom>
        </p:spPr>
      </p:pic>
    </p:spTree>
    <p:extLst>
      <p:ext uri="{BB962C8B-B14F-4D97-AF65-F5344CB8AC3E}">
        <p14:creationId xmlns:p14="http://schemas.microsoft.com/office/powerpoint/2010/main" val="19138720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54915C5-707B-4B29-9E6B-116367F841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70191" cy="6858000"/>
          </a:xfrm>
          <a:custGeom>
            <a:avLst/>
            <a:gdLst>
              <a:gd name="connsiteX0" fmla="*/ 1 w 4061802"/>
              <a:gd name="connsiteY0" fmla="*/ 0 h 6858000"/>
              <a:gd name="connsiteX1" fmla="*/ 4059081 w 4061802"/>
              <a:gd name="connsiteY1" fmla="*/ 0 h 6858000"/>
              <a:gd name="connsiteX2" fmla="*/ 4059081 w 4061802"/>
              <a:gd name="connsiteY2" fmla="*/ 2339825 h 6858000"/>
              <a:gd name="connsiteX3" fmla="*/ 4061802 w 4061802"/>
              <a:gd name="connsiteY3" fmla="*/ 2339683 h 6858000"/>
              <a:gd name="connsiteX4" fmla="*/ 4061802 w 4061802"/>
              <a:gd name="connsiteY4" fmla="*/ 3776054 h 6858000"/>
              <a:gd name="connsiteX5" fmla="*/ 4059081 w 4061802"/>
              <a:gd name="connsiteY5" fmla="*/ 3776199 h 6858000"/>
              <a:gd name="connsiteX6" fmla="*/ 4059081 w 4061802"/>
              <a:gd name="connsiteY6" fmla="*/ 6858000 h 6858000"/>
              <a:gd name="connsiteX7" fmla="*/ 1 w 4061802"/>
              <a:gd name="connsiteY7" fmla="*/ 6858000 h 6858000"/>
              <a:gd name="connsiteX8" fmla="*/ 1 w 4061802"/>
              <a:gd name="connsiteY8" fmla="*/ 3992604 h 6858000"/>
              <a:gd name="connsiteX9" fmla="*/ 0 w 4061802"/>
              <a:gd name="connsiteY9" fmla="*/ 3992604 h 6858000"/>
              <a:gd name="connsiteX10" fmla="*/ 0 w 4061802"/>
              <a:gd name="connsiteY10" fmla="*/ 2552279 h 6858000"/>
              <a:gd name="connsiteX11" fmla="*/ 1 w 4061802"/>
              <a:gd name="connsiteY11" fmla="*/ 255227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61802" h="6858000">
                <a:moveTo>
                  <a:pt x="1" y="0"/>
                </a:moveTo>
                <a:lnTo>
                  <a:pt x="4059081" y="0"/>
                </a:lnTo>
                <a:lnTo>
                  <a:pt x="4059081" y="2339825"/>
                </a:lnTo>
                <a:lnTo>
                  <a:pt x="4061802" y="2339683"/>
                </a:lnTo>
                <a:lnTo>
                  <a:pt x="4061802" y="3776054"/>
                </a:lnTo>
                <a:lnTo>
                  <a:pt x="4059081" y="3776199"/>
                </a:lnTo>
                <a:lnTo>
                  <a:pt x="4059081" y="6858000"/>
                </a:lnTo>
                <a:lnTo>
                  <a:pt x="1" y="6858000"/>
                </a:lnTo>
                <a:lnTo>
                  <a:pt x="1" y="3992604"/>
                </a:lnTo>
                <a:lnTo>
                  <a:pt x="0" y="3992604"/>
                </a:lnTo>
                <a:lnTo>
                  <a:pt x="0" y="2552279"/>
                </a:lnTo>
                <a:lnTo>
                  <a:pt x="1" y="2552279"/>
                </a:lnTo>
                <a:close/>
              </a:path>
            </a:pathLst>
          </a:custGeom>
          <a:gradFill flip="none" rotWithShape="1">
            <a:gsLst>
              <a:gs pos="34000">
                <a:schemeClr val="accent1"/>
              </a:gs>
              <a:gs pos="100000">
                <a:schemeClr val="accent1">
                  <a:lumMod val="50000"/>
                </a:schemeClr>
              </a:gs>
            </a:gsLst>
            <a:lin ang="3600000" scaled="0"/>
            <a:tileRect/>
          </a:gradFill>
          <a:ln>
            <a:noFill/>
          </a:ln>
        </p:spPr>
        <p:style>
          <a:lnRef idx="1">
            <a:schemeClr val="accent1"/>
          </a:lnRef>
          <a:fillRef idx="3">
            <a:schemeClr val="accent1"/>
          </a:fillRef>
          <a:effectRef idx="2">
            <a:schemeClr val="accent1"/>
          </a:effectRef>
          <a:fontRef idx="minor">
            <a:schemeClr val="lt1"/>
          </a:fontRef>
        </p:style>
      </p:sp>
      <p:sp>
        <p:nvSpPr>
          <p:cNvPr id="2" name="Título 1">
            <a:extLst>
              <a:ext uri="{FF2B5EF4-FFF2-40B4-BE49-F238E27FC236}">
                <a16:creationId xmlns:a16="http://schemas.microsoft.com/office/drawing/2014/main" id="{76DEA8E8-22DE-4F9E-903F-6E0EF5B71EE3}"/>
              </a:ext>
            </a:extLst>
          </p:cNvPr>
          <p:cNvSpPr>
            <a:spLocks noGrp="1"/>
          </p:cNvSpPr>
          <p:nvPr>
            <p:ph type="title"/>
          </p:nvPr>
        </p:nvSpPr>
        <p:spPr>
          <a:xfrm>
            <a:off x="514071" y="1226122"/>
            <a:ext cx="3226796" cy="4405756"/>
          </a:xfrm>
        </p:spPr>
        <p:txBody>
          <a:bodyPr anchor="ctr">
            <a:normAutofit/>
          </a:bodyPr>
          <a:lstStyle/>
          <a:p>
            <a:pPr algn="ctr"/>
            <a:r>
              <a:rPr lang="es-ES" sz="3600" dirty="0">
                <a:solidFill>
                  <a:srgbClr val="FFFFFF"/>
                </a:solidFill>
              </a:rPr>
              <a:t>Juego #2</a:t>
            </a:r>
            <a:br>
              <a:rPr lang="es-ES" sz="3600" dirty="0">
                <a:solidFill>
                  <a:srgbClr val="FFFFFF"/>
                </a:solidFill>
              </a:rPr>
            </a:br>
            <a:r>
              <a:rPr lang="es-ES" sz="3600" dirty="0">
                <a:solidFill>
                  <a:schemeClr val="tx1"/>
                </a:solidFill>
              </a:rPr>
              <a:t>NIVEL 1</a:t>
            </a:r>
            <a:endParaRPr lang="es-ES" dirty="0">
              <a:solidFill>
                <a:schemeClr val="tx1"/>
              </a:solidFill>
            </a:endParaRPr>
          </a:p>
        </p:txBody>
      </p:sp>
      <p:sp>
        <p:nvSpPr>
          <p:cNvPr id="10" name="Rectangle 9">
            <a:extLst>
              <a:ext uri="{FF2B5EF4-FFF2-40B4-BE49-F238E27FC236}">
                <a16:creationId xmlns:a16="http://schemas.microsoft.com/office/drawing/2014/main" id="{26B8E032-9914-4C00-B51A-C2DA16271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21733" cy="6858000"/>
          </a:xfrm>
          <a:prstGeom prst="rect">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43B4841E-E6B6-48C3-BA02-F73659C6DA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1802" y="1"/>
            <a:ext cx="8130198" cy="6857999"/>
          </a:xfrm>
          <a:custGeom>
            <a:avLst/>
            <a:gdLst>
              <a:gd name="connsiteX0" fmla="*/ 0 w 8130198"/>
              <a:gd name="connsiteY0" fmla="*/ 0 h 6857999"/>
              <a:gd name="connsiteX1" fmla="*/ 7241014 w 8130198"/>
              <a:gd name="connsiteY1" fmla="*/ 0 h 6857999"/>
              <a:gd name="connsiteX2" fmla="*/ 8130198 w 8130198"/>
              <a:gd name="connsiteY2" fmla="*/ 0 h 6857999"/>
              <a:gd name="connsiteX3" fmla="*/ 8130198 w 8130198"/>
              <a:gd name="connsiteY3" fmla="*/ 6857999 h 6857999"/>
              <a:gd name="connsiteX4" fmla="*/ 0 w 8130198"/>
              <a:gd name="connsiteY4" fmla="*/ 6857999 h 6857999"/>
              <a:gd name="connsiteX5" fmla="*/ 0 w 8130198"/>
              <a:gd name="connsiteY5" fmla="*/ 637536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30198" h="6857999">
                <a:moveTo>
                  <a:pt x="0" y="0"/>
                </a:moveTo>
                <a:lnTo>
                  <a:pt x="7241014" y="0"/>
                </a:lnTo>
                <a:lnTo>
                  <a:pt x="8130198" y="0"/>
                </a:lnTo>
                <a:lnTo>
                  <a:pt x="8130198" y="6857999"/>
                </a:lnTo>
                <a:lnTo>
                  <a:pt x="0" y="6857999"/>
                </a:lnTo>
                <a:lnTo>
                  <a:pt x="0" y="6375361"/>
                </a:lnTo>
                <a:close/>
              </a:path>
            </a:pathLst>
          </a:custGeom>
          <a:ln>
            <a:noFill/>
          </a:ln>
          <a:effectLst/>
        </p:spPr>
        <p:style>
          <a:lnRef idx="1">
            <a:schemeClr val="accent1"/>
          </a:lnRef>
          <a:fillRef idx="3">
            <a:schemeClr val="accent1"/>
          </a:fillRef>
          <a:effectRef idx="2">
            <a:schemeClr val="accent1"/>
          </a:effectRef>
          <a:fontRef idx="minor">
            <a:schemeClr val="lt1"/>
          </a:fontRef>
        </p:style>
      </p:sp>
      <p:sp>
        <p:nvSpPr>
          <p:cNvPr id="6" name="CuadroTexto 5">
            <a:extLst>
              <a:ext uri="{FF2B5EF4-FFF2-40B4-BE49-F238E27FC236}">
                <a16:creationId xmlns:a16="http://schemas.microsoft.com/office/drawing/2014/main" id="{78216AB5-DA85-4C36-95CC-54233C63D415}"/>
              </a:ext>
            </a:extLst>
          </p:cNvPr>
          <p:cNvSpPr txBox="1"/>
          <p:nvPr/>
        </p:nvSpPr>
        <p:spPr>
          <a:xfrm>
            <a:off x="4638136" y="799381"/>
            <a:ext cx="6179388" cy="52937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a:solidFill>
                  <a:schemeClr val="accent1"/>
                </a:solidFill>
              </a:rPr>
              <a:t>JUEGO</a:t>
            </a:r>
            <a:r>
              <a:rPr lang="es-ES"/>
              <a:t>: "POZO SIN FONDO"</a:t>
            </a:r>
          </a:p>
          <a:p>
            <a:endParaRPr lang="es-ES"/>
          </a:p>
          <a:p>
            <a:r>
              <a:rPr lang="es-ES">
                <a:solidFill>
                  <a:schemeClr val="accent1"/>
                </a:solidFill>
              </a:rPr>
              <a:t>DESCIPCIÓN</a:t>
            </a:r>
            <a:r>
              <a:rPr lang="es-ES"/>
              <a:t>:</a:t>
            </a:r>
          </a:p>
          <a:p>
            <a:endParaRPr lang="es-ES"/>
          </a:p>
          <a:p>
            <a:r>
              <a:rPr lang="es-ES"/>
              <a:t>Hacemos un círculo en el suelo con el cinturón.</a:t>
            </a:r>
          </a:p>
          <a:p>
            <a:r>
              <a:rPr lang="es-ES"/>
              <a:t>Dos personas (preferiblemente papi contra </a:t>
            </a:r>
            <a:r>
              <a:rPr lang="es-ES" err="1"/>
              <a:t>hij</a:t>
            </a:r>
            <a:r>
              <a:rPr lang="es-ES"/>
              <a:t>@) se agarran y uno de ellos trata que el otro pise dentro del círculo.</a:t>
            </a:r>
          </a:p>
          <a:p>
            <a:r>
              <a:rPr lang="es-ES"/>
              <a:t>Cuando lo consigan es el turno del compañero.</a:t>
            </a:r>
          </a:p>
          <a:p>
            <a:endParaRPr lang="es-ES"/>
          </a:p>
          <a:p>
            <a:endParaRPr lang="es-ES"/>
          </a:p>
          <a:p>
            <a:r>
              <a:rPr lang="es-ES">
                <a:solidFill>
                  <a:schemeClr val="accent1"/>
                </a:solidFill>
              </a:rPr>
              <a:t>MATERIALES</a:t>
            </a:r>
            <a:r>
              <a:rPr lang="es-ES"/>
              <a:t>:</a:t>
            </a:r>
          </a:p>
          <a:p>
            <a:endParaRPr lang="es-ES"/>
          </a:p>
          <a:p>
            <a:r>
              <a:rPr lang="es-ES"/>
              <a:t>- Cinturón de Judo</a:t>
            </a:r>
          </a:p>
          <a:p>
            <a:endParaRPr lang="es-ES"/>
          </a:p>
          <a:p>
            <a:r>
              <a:rPr lang="es-ES">
                <a:solidFill>
                  <a:schemeClr val="accent1"/>
                </a:solidFill>
              </a:rPr>
              <a:t>TIEMPO</a:t>
            </a:r>
            <a:r>
              <a:rPr lang="es-ES"/>
              <a:t>: 3 combates de 2'  </a:t>
            </a:r>
            <a:endParaRPr lang="es-ES" sz="1400"/>
          </a:p>
          <a:p>
            <a:r>
              <a:rPr lang="es-ES"/>
              <a:t>( cambiando de pareja si es posible)</a:t>
            </a:r>
            <a:endParaRPr lang="es-ES" sz="1400"/>
          </a:p>
          <a:p>
            <a:endParaRPr lang="es-ES" sz="1400"/>
          </a:p>
          <a:p>
            <a:endParaRPr lang="es-ES"/>
          </a:p>
          <a:p>
            <a:endParaRPr lang="es-ES"/>
          </a:p>
        </p:txBody>
      </p:sp>
      <p:pic>
        <p:nvPicPr>
          <p:cNvPr id="11" name="Imagen 9" descr="Imagen que contiene dibujo&#10;&#10;Descripción generada con confianza muy alta">
            <a:extLst>
              <a:ext uri="{FF2B5EF4-FFF2-40B4-BE49-F238E27FC236}">
                <a16:creationId xmlns:a16="http://schemas.microsoft.com/office/drawing/2014/main" id="{1D33B14B-E571-413C-A8F1-DE37CFC49099}"/>
              </a:ext>
            </a:extLst>
          </p:cNvPr>
          <p:cNvPicPr>
            <a:picLocks noChangeAspect="1"/>
          </p:cNvPicPr>
          <p:nvPr/>
        </p:nvPicPr>
        <p:blipFill>
          <a:blip r:embed="rId3"/>
          <a:stretch>
            <a:fillRect/>
          </a:stretch>
        </p:blipFill>
        <p:spPr>
          <a:xfrm>
            <a:off x="10288438" y="130834"/>
            <a:ext cx="1132936" cy="1132936"/>
          </a:xfrm>
          <a:prstGeom prst="rect">
            <a:avLst/>
          </a:prstGeom>
        </p:spPr>
      </p:pic>
      <p:pic>
        <p:nvPicPr>
          <p:cNvPr id="3" name="Imagen 3" descr="Imagen que contiene interior, mujer, vivo, parado&#10;&#10;Descripción generada con confianza muy alta">
            <a:extLst>
              <a:ext uri="{FF2B5EF4-FFF2-40B4-BE49-F238E27FC236}">
                <a16:creationId xmlns:a16="http://schemas.microsoft.com/office/drawing/2014/main" id="{EA16B0DC-2C13-4F78-BD20-71832CAAD999}"/>
              </a:ext>
            </a:extLst>
          </p:cNvPr>
          <p:cNvPicPr>
            <a:picLocks noChangeAspect="1"/>
          </p:cNvPicPr>
          <p:nvPr/>
        </p:nvPicPr>
        <p:blipFill>
          <a:blip r:embed="rId4"/>
          <a:stretch>
            <a:fillRect/>
          </a:stretch>
        </p:blipFill>
        <p:spPr>
          <a:xfrm>
            <a:off x="8748622" y="3923222"/>
            <a:ext cx="2932981" cy="2145820"/>
          </a:xfrm>
          <a:prstGeom prst="rect">
            <a:avLst/>
          </a:prstGeom>
        </p:spPr>
      </p:pic>
    </p:spTree>
    <p:extLst>
      <p:ext uri="{BB962C8B-B14F-4D97-AF65-F5344CB8AC3E}">
        <p14:creationId xmlns:p14="http://schemas.microsoft.com/office/powerpoint/2010/main" val="39571096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709F3A-B5F3-42D4-90DE-0D565FEC5ACD}"/>
              </a:ext>
            </a:extLst>
          </p:cNvPr>
          <p:cNvSpPr>
            <a:spLocks noGrp="1"/>
          </p:cNvSpPr>
          <p:nvPr>
            <p:ph type="title"/>
          </p:nvPr>
        </p:nvSpPr>
        <p:spPr>
          <a:xfrm>
            <a:off x="498895" y="225725"/>
            <a:ext cx="10396882" cy="1158140"/>
          </a:xfrm>
        </p:spPr>
        <p:txBody>
          <a:bodyPr>
            <a:normAutofit/>
          </a:bodyPr>
          <a:lstStyle/>
          <a:p>
            <a:r>
              <a:rPr lang="es-ES" sz="6000" dirty="0"/>
              <a:t>TRABAJO TÉCNICO</a:t>
            </a:r>
            <a:r>
              <a:rPr lang="es-ES" dirty="0"/>
              <a:t> </a:t>
            </a:r>
            <a:r>
              <a:rPr lang="es-ES" sz="4400" b="1" dirty="0">
                <a:solidFill>
                  <a:schemeClr val="tx1"/>
                </a:solidFill>
                <a:ea typeface="+mj-lt"/>
                <a:cs typeface="+mj-lt"/>
              </a:rPr>
              <a:t>VOLTEO</a:t>
            </a:r>
            <a:r>
              <a:rPr lang="es-ES" sz="4400" b="1" dirty="0">
                <a:solidFill>
                  <a:schemeClr val="tx1"/>
                </a:solidFill>
              </a:rPr>
              <a:t> </a:t>
            </a:r>
            <a:r>
              <a:rPr lang="es-ES" sz="3100" dirty="0">
                <a:solidFill>
                  <a:schemeClr val="tx1"/>
                </a:solidFill>
              </a:rPr>
              <a:t> </a:t>
            </a:r>
            <a:endParaRPr lang="es-ES" sz="3100">
              <a:solidFill>
                <a:schemeClr val="tx1"/>
              </a:solidFill>
            </a:endParaRPr>
          </a:p>
        </p:txBody>
      </p:sp>
      <p:sp>
        <p:nvSpPr>
          <p:cNvPr id="3" name="Marcador de contenido 2">
            <a:extLst>
              <a:ext uri="{FF2B5EF4-FFF2-40B4-BE49-F238E27FC236}">
                <a16:creationId xmlns:a16="http://schemas.microsoft.com/office/drawing/2014/main" id="{E663F691-3CEC-4602-8D96-43A558ADD67D}"/>
              </a:ext>
            </a:extLst>
          </p:cNvPr>
          <p:cNvSpPr>
            <a:spLocks noGrp="1"/>
          </p:cNvSpPr>
          <p:nvPr>
            <p:ph sz="quarter" idx="13"/>
          </p:nvPr>
        </p:nvSpPr>
        <p:spPr>
          <a:xfrm>
            <a:off x="498894" y="1459546"/>
            <a:ext cx="10278939" cy="1111454"/>
          </a:xfrm>
        </p:spPr>
        <p:txBody>
          <a:bodyPr>
            <a:noAutofit/>
          </a:bodyPr>
          <a:lstStyle/>
          <a:p>
            <a:pPr algn="just"/>
            <a:r>
              <a:rPr lang="es-ES" dirty="0" err="1">
                <a:ea typeface="+mn-lt"/>
                <a:cs typeface="+mn-lt"/>
              </a:rPr>
              <a:t>Uke</a:t>
            </a:r>
            <a:r>
              <a:rPr lang="es-ES" dirty="0">
                <a:ea typeface="+mn-lt"/>
                <a:cs typeface="+mn-lt"/>
              </a:rPr>
              <a:t> a cuatro patas, colócate de rodillas en un lado. Con la mano que tienes cerca de su cabeza cógele el codo más alejado, con tu otra mano coge la pierna más alejada. Tira fuertemente a la vez que empujas con el pecho. </a:t>
            </a:r>
            <a:r>
              <a:rPr lang="es-ES" dirty="0" err="1">
                <a:ea typeface="+mn-lt"/>
                <a:cs typeface="+mn-lt"/>
              </a:rPr>
              <a:t>Uke</a:t>
            </a:r>
            <a:r>
              <a:rPr lang="es-ES" dirty="0">
                <a:ea typeface="+mn-lt"/>
                <a:cs typeface="+mn-lt"/>
              </a:rPr>
              <a:t> será volteado y una vez esté boca arriba aplica Yoko </a:t>
            </a:r>
            <a:r>
              <a:rPr lang="es-ES" dirty="0" err="1">
                <a:ea typeface="+mn-lt"/>
                <a:cs typeface="+mn-lt"/>
              </a:rPr>
              <a:t>Shiho</a:t>
            </a:r>
            <a:r>
              <a:rPr lang="es-ES" dirty="0">
                <a:ea typeface="+mn-lt"/>
                <a:cs typeface="+mn-lt"/>
              </a:rPr>
              <a:t> </a:t>
            </a:r>
            <a:r>
              <a:rPr lang="es-ES" dirty="0" err="1">
                <a:ea typeface="+mn-lt"/>
                <a:cs typeface="+mn-lt"/>
              </a:rPr>
              <a:t>Gatame</a:t>
            </a:r>
            <a:r>
              <a:rPr lang="es-ES" dirty="0">
                <a:ea typeface="+mn-lt"/>
                <a:cs typeface="+mn-lt"/>
              </a:rPr>
              <a:t>. Cuenta 5 segundos para que escape. </a:t>
            </a:r>
          </a:p>
          <a:p>
            <a:pPr algn="just"/>
            <a:r>
              <a:rPr lang="es-ES" dirty="0">
                <a:ea typeface="+mn-lt"/>
                <a:cs typeface="+mn-lt"/>
              </a:rPr>
              <a:t>Repetir 5 veces </a:t>
            </a:r>
          </a:p>
          <a:p>
            <a:pPr marL="0" indent="0" algn="just">
              <a:buNone/>
            </a:pPr>
            <a:endParaRPr lang="es-ES" dirty="0"/>
          </a:p>
          <a:p>
            <a:pPr algn="just"/>
            <a:endParaRPr lang="es-ES" dirty="0"/>
          </a:p>
          <a:p>
            <a:pPr>
              <a:buNone/>
            </a:pPr>
            <a:endParaRPr lang="es-ES" sz="1300" dirty="0"/>
          </a:p>
          <a:p>
            <a:pPr>
              <a:buNone/>
            </a:pPr>
            <a:endParaRPr lang="es-ES" sz="1300" dirty="0"/>
          </a:p>
        </p:txBody>
      </p:sp>
      <p:pic>
        <p:nvPicPr>
          <p:cNvPr id="6" name="Imagen 9" descr="Imagen que contiene dibujo&#10;&#10;Descripción generada con confianza muy alta">
            <a:extLst>
              <a:ext uri="{FF2B5EF4-FFF2-40B4-BE49-F238E27FC236}">
                <a16:creationId xmlns:a16="http://schemas.microsoft.com/office/drawing/2014/main" id="{35314676-930F-4C60-8F1E-EA090BD61629}"/>
              </a:ext>
            </a:extLst>
          </p:cNvPr>
          <p:cNvPicPr>
            <a:picLocks noChangeAspect="1"/>
          </p:cNvPicPr>
          <p:nvPr/>
        </p:nvPicPr>
        <p:blipFill>
          <a:blip r:embed="rId3"/>
          <a:stretch>
            <a:fillRect/>
          </a:stretch>
        </p:blipFill>
        <p:spPr>
          <a:xfrm>
            <a:off x="10288438" y="130834"/>
            <a:ext cx="1132936" cy="1132936"/>
          </a:xfrm>
          <a:prstGeom prst="rect">
            <a:avLst/>
          </a:prstGeom>
        </p:spPr>
      </p:pic>
      <p:sp>
        <p:nvSpPr>
          <p:cNvPr id="7" name="CuadroTexto 6">
            <a:extLst>
              <a:ext uri="{FF2B5EF4-FFF2-40B4-BE49-F238E27FC236}">
                <a16:creationId xmlns:a16="http://schemas.microsoft.com/office/drawing/2014/main" id="{C8D36BBA-F0FF-446B-BC49-6D2887E40764}"/>
              </a:ext>
            </a:extLst>
          </p:cNvPr>
          <p:cNvSpPr txBox="1"/>
          <p:nvPr/>
        </p:nvSpPr>
        <p:spPr>
          <a:xfrm>
            <a:off x="1115683" y="4566249"/>
            <a:ext cx="334704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dirty="0">
                <a:ea typeface="+mn-lt"/>
                <a:cs typeface="+mn-lt"/>
                <a:hlinkClick r:id="rId4"/>
              </a:rPr>
              <a:t>https://youtu.be/L5heTzeUfN4</a:t>
            </a:r>
            <a:endParaRPr lang="es-ES"/>
          </a:p>
        </p:txBody>
      </p:sp>
      <p:pic>
        <p:nvPicPr>
          <p:cNvPr id="5" name="Imagen 7">
            <a:hlinkClick r:id="" action="ppaction://media"/>
            <a:extLst>
              <a:ext uri="{FF2B5EF4-FFF2-40B4-BE49-F238E27FC236}">
                <a16:creationId xmlns:a16="http://schemas.microsoft.com/office/drawing/2014/main" id="{B82F26DC-4DEE-47D0-ADDF-2EB95AD3AC2F}"/>
              </a:ext>
            </a:extLst>
          </p:cNvPr>
          <p:cNvPicPr>
            <a:picLocks noRot="1" noChangeAspect="1"/>
          </p:cNvPicPr>
          <p:nvPr>
            <a:videoFile r:link="rId1"/>
          </p:nvPr>
        </p:nvPicPr>
        <p:blipFill>
          <a:blip r:embed="rId5"/>
          <a:stretch>
            <a:fillRect/>
          </a:stretch>
        </p:blipFill>
        <p:spPr>
          <a:xfrm>
            <a:off x="5909094" y="2962634"/>
            <a:ext cx="4572000" cy="2571750"/>
          </a:xfrm>
          <a:prstGeom prst="rect">
            <a:avLst/>
          </a:prstGeom>
        </p:spPr>
      </p:pic>
    </p:spTree>
    <p:extLst>
      <p:ext uri="{BB962C8B-B14F-4D97-AF65-F5344CB8AC3E}">
        <p14:creationId xmlns:p14="http://schemas.microsoft.com/office/powerpoint/2010/main" val="1451820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sp>
        <p:nvSpPr>
          <p:cNvPr id="14" name="Título 13">
            <a:extLst>
              <a:ext uri="{FF2B5EF4-FFF2-40B4-BE49-F238E27FC236}">
                <a16:creationId xmlns:a16="http://schemas.microsoft.com/office/drawing/2014/main" id="{791F0C2E-2A58-479E-81D6-E94D98ED5DEA}"/>
              </a:ext>
            </a:extLst>
          </p:cNvPr>
          <p:cNvSpPr>
            <a:spLocks noGrp="1"/>
          </p:cNvSpPr>
          <p:nvPr>
            <p:ph type="title"/>
          </p:nvPr>
        </p:nvSpPr>
        <p:spPr>
          <a:xfrm>
            <a:off x="685802" y="685800"/>
            <a:ext cx="4951408" cy="1151965"/>
          </a:xfrm>
        </p:spPr>
        <p:txBody>
          <a:bodyPr>
            <a:normAutofit/>
          </a:bodyPr>
          <a:lstStyle/>
          <a:p>
            <a:r>
              <a:rPr lang="es-ES" sz="3800"/>
              <a:t>RETO </a:t>
            </a:r>
            <a:br>
              <a:rPr lang="es-ES" sz="3800"/>
            </a:br>
            <a:endParaRPr lang="es-ES" sz="3800"/>
          </a:p>
        </p:txBody>
      </p:sp>
      <p:sp>
        <p:nvSpPr>
          <p:cNvPr id="15" name="Marcador de contenido 14">
            <a:extLst>
              <a:ext uri="{FF2B5EF4-FFF2-40B4-BE49-F238E27FC236}">
                <a16:creationId xmlns:a16="http://schemas.microsoft.com/office/drawing/2014/main" id="{06F4AB55-8F44-40D7-BD67-88475D69D031}"/>
              </a:ext>
            </a:extLst>
          </p:cNvPr>
          <p:cNvSpPr>
            <a:spLocks noGrp="1"/>
          </p:cNvSpPr>
          <p:nvPr>
            <p:ph sz="quarter" idx="13"/>
          </p:nvPr>
        </p:nvSpPr>
        <p:spPr>
          <a:xfrm>
            <a:off x="685801" y="2076423"/>
            <a:ext cx="4951410" cy="3288739"/>
          </a:xfrm>
        </p:spPr>
        <p:txBody>
          <a:bodyPr>
            <a:normAutofit/>
          </a:bodyPr>
          <a:lstStyle/>
          <a:p>
            <a:r>
              <a:rPr lang="es-ES">
                <a:ea typeface="+mn-lt"/>
                <a:cs typeface="+mn-lt"/>
              </a:rPr>
              <a:t>Te proponemos que realices un dibujo donde aparezcas con tu profe de judo. </a:t>
            </a:r>
          </a:p>
          <a:p>
            <a:r>
              <a:rPr lang="es-ES">
                <a:ea typeface="+mn-lt"/>
                <a:cs typeface="+mn-lt"/>
              </a:rPr>
              <a:t>Ideas: practicando técnicas, en un torneo, jugando en clase.... </a:t>
            </a:r>
            <a:endParaRPr lang="es-ES" dirty="0"/>
          </a:p>
          <a:p>
            <a:r>
              <a:rPr lang="es-ES">
                <a:ea typeface="+mn-lt"/>
                <a:cs typeface="+mn-lt"/>
              </a:rPr>
              <a:t>Mándale el dibujo al profe, seguro que le gustará. </a:t>
            </a:r>
            <a:endParaRPr lang="es-ES"/>
          </a:p>
        </p:txBody>
      </p:sp>
      <p:pic>
        <p:nvPicPr>
          <p:cNvPr id="2" name="Imagen 3" descr="Imagen que contiene persona, cortina, sostener, mujer&#10;&#10;Descripción generada con confianza muy alta">
            <a:extLst>
              <a:ext uri="{FF2B5EF4-FFF2-40B4-BE49-F238E27FC236}">
                <a16:creationId xmlns:a16="http://schemas.microsoft.com/office/drawing/2014/main" id="{7681E995-0E23-4B41-A90F-DBED205AA790}"/>
              </a:ext>
            </a:extLst>
          </p:cNvPr>
          <p:cNvPicPr>
            <a:picLocks noChangeAspect="1"/>
          </p:cNvPicPr>
          <p:nvPr/>
        </p:nvPicPr>
        <p:blipFill rotWithShape="1">
          <a:blip r:embed="rId3"/>
          <a:srcRect r="2" b="25123"/>
          <a:stretch/>
        </p:blipFill>
        <p:spPr>
          <a:xfrm>
            <a:off x="6094410" y="10"/>
            <a:ext cx="5310189" cy="5301586"/>
          </a:xfrm>
          <a:prstGeom prst="rect">
            <a:avLst/>
          </a:prstGeom>
          <a:ln w="57150" cmpd="thinThick">
            <a:solidFill>
              <a:schemeClr val="bg1">
                <a:lumMod val="50000"/>
              </a:schemeClr>
            </a:solidFill>
            <a:miter lim="800000"/>
          </a:ln>
        </p:spPr>
      </p:pic>
      <p:pic>
        <p:nvPicPr>
          <p:cNvPr id="6" name="Imagen 9" descr="Imagen que contiene dibujo&#10;&#10;Descripción generada con confianza muy alta">
            <a:extLst>
              <a:ext uri="{FF2B5EF4-FFF2-40B4-BE49-F238E27FC236}">
                <a16:creationId xmlns:a16="http://schemas.microsoft.com/office/drawing/2014/main" id="{D9578349-C838-479D-A7D9-9F426C051B9B}"/>
              </a:ext>
            </a:extLst>
          </p:cNvPr>
          <p:cNvPicPr>
            <a:picLocks noChangeAspect="1"/>
          </p:cNvPicPr>
          <p:nvPr/>
        </p:nvPicPr>
        <p:blipFill>
          <a:blip r:embed="rId4"/>
          <a:stretch>
            <a:fillRect/>
          </a:stretch>
        </p:blipFill>
        <p:spPr>
          <a:xfrm>
            <a:off x="10288438" y="130834"/>
            <a:ext cx="1132936" cy="1132936"/>
          </a:xfrm>
          <a:prstGeom prst="rect">
            <a:avLst/>
          </a:prstGeom>
        </p:spPr>
      </p:pic>
    </p:spTree>
    <p:extLst>
      <p:ext uri="{BB962C8B-B14F-4D97-AF65-F5344CB8AC3E}">
        <p14:creationId xmlns:p14="http://schemas.microsoft.com/office/powerpoint/2010/main" val="31747599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F5E1885-4B77-4930-AF94-83DC34F516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9" name="Rectangle 8">
            <a:extLst>
              <a:ext uri="{FF2B5EF4-FFF2-40B4-BE49-F238E27FC236}">
                <a16:creationId xmlns:a16="http://schemas.microsoft.com/office/drawing/2014/main" id="{12CED8F1-A066-4193-A0C6-FA32AABA2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6FC2AD83-6F23-413C-AD90-9F32AF8275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28" y="6581"/>
            <a:ext cx="11741281" cy="56002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2" descr="Imagen que contiene dibujo, tabla&#10;&#10;Descripción generada con confianza muy alta">
            <a:extLst>
              <a:ext uri="{FF2B5EF4-FFF2-40B4-BE49-F238E27FC236}">
                <a16:creationId xmlns:a16="http://schemas.microsoft.com/office/drawing/2014/main" id="{8C8745F4-484A-45B1-8488-26D1ECEDF35B}"/>
              </a:ext>
            </a:extLst>
          </p:cNvPr>
          <p:cNvPicPr>
            <a:picLocks noChangeAspect="1"/>
          </p:cNvPicPr>
          <p:nvPr/>
        </p:nvPicPr>
        <p:blipFill>
          <a:blip r:embed="rId4"/>
          <a:stretch>
            <a:fillRect/>
          </a:stretch>
        </p:blipFill>
        <p:spPr>
          <a:xfrm>
            <a:off x="899746" y="321733"/>
            <a:ext cx="9926658" cy="4963329"/>
          </a:xfrm>
          <a:prstGeom prst="rect">
            <a:avLst/>
          </a:prstGeom>
        </p:spPr>
      </p:pic>
      <p:sp>
        <p:nvSpPr>
          <p:cNvPr id="13" name="Rectangle 12">
            <a:extLst>
              <a:ext uri="{FF2B5EF4-FFF2-40B4-BE49-F238E27FC236}">
                <a16:creationId xmlns:a16="http://schemas.microsoft.com/office/drawing/2014/main" id="{7367BE40-CEB0-42C0-A019-83612A9D1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9527" y="6581"/>
            <a:ext cx="5051254" cy="5600215"/>
          </a:xfrm>
          <a:prstGeom prst="rect">
            <a:avLst/>
          </a:prstGeom>
          <a:gradFill flip="none" rotWithShape="1">
            <a:gsLst>
              <a:gs pos="0">
                <a:schemeClr val="tx1">
                  <a:alpha val="0"/>
                </a:schemeClr>
              </a:gs>
              <a:gs pos="54900">
                <a:srgbClr val="000000">
                  <a:alpha val="10000"/>
                </a:srgbClr>
              </a:gs>
              <a:gs pos="100000">
                <a:schemeClr val="tx1">
                  <a:alpha val="3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3A1CF79-E584-4525-AB80-C5E826445E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80499" y="0"/>
            <a:ext cx="5051254" cy="5600215"/>
          </a:xfrm>
          <a:prstGeom prst="rect">
            <a:avLst/>
          </a:prstGeom>
          <a:gradFill flip="none" rotWithShape="1">
            <a:gsLst>
              <a:gs pos="0">
                <a:schemeClr val="tx1">
                  <a:alpha val="0"/>
                </a:schemeClr>
              </a:gs>
              <a:gs pos="54900">
                <a:srgbClr val="000000">
                  <a:alpha val="10000"/>
                </a:srgbClr>
              </a:gs>
              <a:gs pos="100000">
                <a:schemeClr val="tx1">
                  <a:alpha val="3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DFF68DC-7619-4C0C-B291-0018372D2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600215"/>
            <a:ext cx="1173175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9" name="Freeform 9">
            <a:extLst>
              <a:ext uri="{FF2B5EF4-FFF2-40B4-BE49-F238E27FC236}">
                <a16:creationId xmlns:a16="http://schemas.microsoft.com/office/drawing/2014/main" id="{5003435F-4995-49A0-9B3D-4955D2822A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63766"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pic>
        <p:nvPicPr>
          <p:cNvPr id="4" name="Imagen 9" descr="Imagen que contiene dibujo&#10;&#10;Descripción generada con confianza muy alta">
            <a:extLst>
              <a:ext uri="{FF2B5EF4-FFF2-40B4-BE49-F238E27FC236}">
                <a16:creationId xmlns:a16="http://schemas.microsoft.com/office/drawing/2014/main" id="{DC355239-4679-403C-97B4-79969DAFD736}"/>
              </a:ext>
            </a:extLst>
          </p:cNvPr>
          <p:cNvPicPr>
            <a:picLocks noChangeAspect="1"/>
          </p:cNvPicPr>
          <p:nvPr/>
        </p:nvPicPr>
        <p:blipFill>
          <a:blip r:embed="rId5"/>
          <a:stretch>
            <a:fillRect/>
          </a:stretch>
        </p:blipFill>
        <p:spPr>
          <a:xfrm>
            <a:off x="10288438" y="130834"/>
            <a:ext cx="1132936" cy="1132936"/>
          </a:xfrm>
          <a:prstGeom prst="rect">
            <a:avLst/>
          </a:prstGeom>
        </p:spPr>
      </p:pic>
      <p:sp>
        <p:nvSpPr>
          <p:cNvPr id="5" name="CuadroTexto 4">
            <a:extLst>
              <a:ext uri="{FF2B5EF4-FFF2-40B4-BE49-F238E27FC236}">
                <a16:creationId xmlns:a16="http://schemas.microsoft.com/office/drawing/2014/main" id="{F486A23E-C614-4E21-B8D4-64141A1FF214}"/>
              </a:ext>
            </a:extLst>
          </p:cNvPr>
          <p:cNvSpPr txBox="1"/>
          <p:nvPr/>
        </p:nvSpPr>
        <p:spPr>
          <a:xfrm>
            <a:off x="4508740" y="2970362"/>
            <a:ext cx="2743200"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sz="3200" dirty="0">
                <a:solidFill>
                  <a:schemeClr val="accent1"/>
                </a:solidFill>
              </a:rPr>
              <a:t>SALUDO </a:t>
            </a:r>
          </a:p>
          <a:p>
            <a:pPr algn="ctr"/>
            <a:r>
              <a:rPr lang="es-ES" sz="3200" dirty="0">
                <a:solidFill>
                  <a:schemeClr val="accent1"/>
                </a:solidFill>
              </a:rPr>
              <a:t>PARA TERMINAR LA CLASE</a:t>
            </a:r>
          </a:p>
        </p:txBody>
      </p:sp>
    </p:spTree>
    <p:extLst>
      <p:ext uri="{BB962C8B-B14F-4D97-AF65-F5344CB8AC3E}">
        <p14:creationId xmlns:p14="http://schemas.microsoft.com/office/powerpoint/2010/main" val="24429479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80D5C7EF-EAFB-4BC4-BCAA-C5C322CF79F6}"/>
              </a:ext>
            </a:extLst>
          </p:cNvPr>
          <p:cNvSpPr>
            <a:spLocks noGrp="1"/>
          </p:cNvSpPr>
          <p:nvPr>
            <p:ph type="title"/>
          </p:nvPr>
        </p:nvSpPr>
        <p:spPr/>
        <p:txBody>
          <a:bodyPr/>
          <a:lstStyle/>
          <a:p>
            <a:r>
              <a:rPr lang="es-ES" dirty="0"/>
              <a:t>#JUDOLIN</a:t>
            </a:r>
            <a:br>
              <a:rPr lang="es-ES"/>
            </a:br>
            <a:r>
              <a:rPr lang="es-ES" dirty="0"/>
              <a:t>#YOMEQUEDOENCASA</a:t>
            </a:r>
          </a:p>
        </p:txBody>
      </p:sp>
      <p:sp>
        <p:nvSpPr>
          <p:cNvPr id="5" name="Marcador de texto 4">
            <a:extLst>
              <a:ext uri="{FF2B5EF4-FFF2-40B4-BE49-F238E27FC236}">
                <a16:creationId xmlns:a16="http://schemas.microsoft.com/office/drawing/2014/main" id="{05ACD1EF-6D6A-4092-8B42-5DD5661935B4}"/>
              </a:ext>
            </a:extLst>
          </p:cNvPr>
          <p:cNvSpPr>
            <a:spLocks noGrp="1"/>
          </p:cNvSpPr>
          <p:nvPr>
            <p:ph type="body" idx="1"/>
          </p:nvPr>
        </p:nvSpPr>
        <p:spPr>
          <a:xfrm>
            <a:off x="613915" y="1024946"/>
            <a:ext cx="10394707" cy="877614"/>
          </a:xfrm>
        </p:spPr>
        <p:txBody>
          <a:bodyPr/>
          <a:lstStyle/>
          <a:p>
            <a:r>
              <a:rPr lang="es-ES" sz="4400" dirty="0"/>
              <a:t>PRONTO VOLVEREMOS A ESTAR JUNT@S</a:t>
            </a:r>
          </a:p>
        </p:txBody>
      </p:sp>
      <p:sp>
        <p:nvSpPr>
          <p:cNvPr id="9" name="Marcador de texto 4">
            <a:extLst>
              <a:ext uri="{FF2B5EF4-FFF2-40B4-BE49-F238E27FC236}">
                <a16:creationId xmlns:a16="http://schemas.microsoft.com/office/drawing/2014/main" id="{FA90DA6B-3A26-4942-9924-93BC944B8FA4}"/>
              </a:ext>
            </a:extLst>
          </p:cNvPr>
          <p:cNvSpPr txBox="1">
            <a:spLocks/>
          </p:cNvSpPr>
          <p:nvPr/>
        </p:nvSpPr>
        <p:spPr>
          <a:xfrm>
            <a:off x="680051" y="4038440"/>
            <a:ext cx="10394707" cy="877614"/>
          </a:xfrm>
          <a:prstGeom prst="rect">
            <a:avLst/>
          </a:prstGeom>
        </p:spPr>
        <p:txBody>
          <a:bodyPr vert="horz" lIns="91440" tIns="45720" rIns="91440" bIns="45720" rtlCol="0" anchor="t">
            <a:normAutofit/>
          </a:bodyPr>
          <a:lstStyle>
            <a:lvl1pPr marL="0" indent="0" algn="l" defTabSz="914400" rtl="0" eaLnBrk="1" latinLnBrk="0" hangingPunct="1">
              <a:lnSpc>
                <a:spcPct val="120000"/>
              </a:lnSpc>
              <a:spcBef>
                <a:spcPts val="1000"/>
              </a:spcBef>
              <a:buClr>
                <a:schemeClr val="accent1"/>
              </a:buClr>
              <a:buSzPct val="160000"/>
              <a:buFont typeface="Arial" panose="020B0604020202020204" pitchFamily="34" charset="0"/>
              <a:buNone/>
              <a:defRPr sz="2000" kern="1200" cap="all" baseline="0">
                <a:solidFill>
                  <a:schemeClr val="bg1">
                    <a:lumMod val="50000"/>
                  </a:schemeClr>
                </a:solidFill>
                <a:effectLst/>
                <a:latin typeface="+mn-lt"/>
                <a:ea typeface="+mn-ea"/>
                <a:cs typeface="+mn-cs"/>
              </a:defRPr>
            </a:lvl1pPr>
            <a:lvl2pPr marL="4572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2000" kern="1200" cap="all" baseline="0">
                <a:solidFill>
                  <a:schemeClr val="tx1">
                    <a:tint val="75000"/>
                  </a:schemeClr>
                </a:solidFill>
                <a:effectLst/>
                <a:latin typeface="+mn-lt"/>
                <a:ea typeface="+mn-ea"/>
                <a:cs typeface="+mn-cs"/>
              </a:defRPr>
            </a:lvl2pPr>
            <a:lvl3pPr marL="9144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800" kern="1200" cap="all" baseline="0">
                <a:solidFill>
                  <a:schemeClr val="tx1">
                    <a:tint val="75000"/>
                  </a:schemeClr>
                </a:solidFill>
                <a:effectLst/>
                <a:latin typeface="+mn-lt"/>
                <a:ea typeface="+mn-ea"/>
                <a:cs typeface="+mn-cs"/>
              </a:defRPr>
            </a:lvl3pPr>
            <a:lvl4pPr marL="13716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tint val="75000"/>
                  </a:schemeClr>
                </a:solidFill>
                <a:effectLst/>
                <a:latin typeface="+mn-lt"/>
                <a:ea typeface="+mn-ea"/>
                <a:cs typeface="+mn-cs"/>
              </a:defRPr>
            </a:lvl4pPr>
            <a:lvl5pPr marL="18288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tint val="75000"/>
                  </a:schemeClr>
                </a:solidFill>
                <a:effectLst/>
                <a:latin typeface="+mn-lt"/>
                <a:ea typeface="+mn-ea"/>
                <a:cs typeface="+mn-cs"/>
              </a:defRPr>
            </a:lvl5pPr>
            <a:lvl6pPr marL="22860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tint val="75000"/>
                  </a:schemeClr>
                </a:solidFill>
                <a:effectLst/>
                <a:latin typeface="+mn-lt"/>
                <a:ea typeface="+mn-ea"/>
                <a:cs typeface="+mn-cs"/>
              </a:defRPr>
            </a:lvl6pPr>
            <a:lvl7pPr marL="27432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tint val="75000"/>
                  </a:schemeClr>
                </a:solidFill>
                <a:effectLst/>
                <a:latin typeface="+mn-lt"/>
                <a:ea typeface="+mn-ea"/>
                <a:cs typeface="+mn-cs"/>
              </a:defRPr>
            </a:lvl7pPr>
            <a:lvl8pPr marL="32004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tint val="75000"/>
                  </a:schemeClr>
                </a:solidFill>
                <a:effectLst/>
                <a:latin typeface="+mn-lt"/>
                <a:ea typeface="+mn-ea"/>
                <a:cs typeface="+mn-cs"/>
              </a:defRPr>
            </a:lvl8pPr>
            <a:lvl9pPr marL="36576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tint val="75000"/>
                  </a:schemeClr>
                </a:solidFill>
                <a:effectLst/>
                <a:latin typeface="+mn-lt"/>
                <a:ea typeface="+mn-ea"/>
                <a:cs typeface="+mn-cs"/>
              </a:defRPr>
            </a:lvl9pPr>
          </a:lstStyle>
          <a:p>
            <a:r>
              <a:rPr lang="es-ES" sz="4400" dirty="0"/>
              <a:t>UN ABRAZO Y ÁNIMO</a:t>
            </a:r>
          </a:p>
        </p:txBody>
      </p:sp>
    </p:spTree>
    <p:extLst>
      <p:ext uri="{BB962C8B-B14F-4D97-AF65-F5344CB8AC3E}">
        <p14:creationId xmlns:p14="http://schemas.microsoft.com/office/powerpoint/2010/main" val="971648891"/>
      </p:ext>
    </p:extLst>
  </p:cSld>
  <p:clrMapOvr>
    <a:masterClrMapping/>
  </p:clrMapOvr>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Panorámica</PresentationFormat>
  <Paragraphs>0</Paragraphs>
  <Slides>12</Slides>
  <Notes>0</Notes>
  <HiddenSlides>0</HiddenSlides>
  <MMClips>0</MMClips>
  <ScaleCrop>false</ScaleCrop>
  <HeadingPairs>
    <vt:vector size="4" baseType="variant">
      <vt:variant>
        <vt:lpstr>Tema</vt:lpstr>
      </vt:variant>
      <vt:variant>
        <vt:i4>2</vt:i4>
      </vt:variant>
      <vt:variant>
        <vt:lpstr>Títulos de diapositiva</vt:lpstr>
      </vt:variant>
      <vt:variant>
        <vt:i4>12</vt:i4>
      </vt:variant>
    </vt:vector>
  </HeadingPairs>
  <TitlesOfParts>
    <vt:vector size="14" baseType="lpstr">
      <vt:lpstr>Tema de Office</vt:lpstr>
      <vt:lpstr>Main Event</vt:lpstr>
      <vt:lpstr>JUDOLIN EN CASA</vt:lpstr>
      <vt:lpstr>CONSEJOS</vt:lpstr>
      <vt:lpstr>NORMAS DE SEGURIDAD</vt:lpstr>
      <vt:lpstr>Presentación de PowerPoint</vt:lpstr>
      <vt:lpstr>Presentación de PowerPoint</vt:lpstr>
      <vt:lpstr>CALENTAMIENTO ( JOSE ANTONIO – CD JUDOLIN )</vt:lpstr>
      <vt:lpstr>Juego #1 NIVEL 1  </vt:lpstr>
      <vt:lpstr>Juego #2 NIVEL 1</vt:lpstr>
      <vt:lpstr>TRABAJO TÉCNICO VOLTEO  </vt:lpstr>
      <vt:lpstr>RETO  </vt:lpstr>
      <vt:lpstr>Presentación de PowerPoint</vt:lpstr>
      <vt:lpstr>#JUDOLIN #YOMEQUEDOENCASA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
  <cp:lastModifiedBy/>
  <cp:revision>58</cp:revision>
  <dcterms:created xsi:type="dcterms:W3CDTF">2012-07-30T22:48:03Z</dcterms:created>
  <dcterms:modified xsi:type="dcterms:W3CDTF">2020-04-29T05:30:25Z</dcterms:modified>
</cp:coreProperties>
</file>